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64" r:id="rId24"/>
    <p:sldId id="284" r:id="rId25"/>
    <p:sldId id="285" r:id="rId26"/>
    <p:sldId id="286" r:id="rId27"/>
    <p:sldId id="287" r:id="rId28"/>
    <p:sldId id="288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BD2"/>
    <a:srgbClr val="58D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83FEB0-9295-40CE-A952-757DBFE9DFE3}" v="3" dt="2025-08-06T14:06:53.888"/>
    <p1510:client id="{85E53798-7438-443F-859E-2339C4DA2437}" v="1" dt="2025-08-06T14:14:25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曄 謝" userId="2f5ac36f32e56b46" providerId="LiveId" clId="{85E53798-7438-443F-859E-2339C4DA2437}"/>
    <pc:docChg chg="modSld">
      <pc:chgData name="幸曄 謝" userId="2f5ac36f32e56b46" providerId="LiveId" clId="{85E53798-7438-443F-859E-2339C4DA2437}" dt="2025-08-06T14:11:58.587" v="0" actId="20577"/>
      <pc:docMkLst>
        <pc:docMk/>
      </pc:docMkLst>
      <pc:sldChg chg="modSp mod">
        <pc:chgData name="幸曄 謝" userId="2f5ac36f32e56b46" providerId="LiveId" clId="{85E53798-7438-443F-859E-2339C4DA2437}" dt="2025-08-06T14:11:58.587" v="0" actId="20577"/>
        <pc:sldMkLst>
          <pc:docMk/>
          <pc:sldMk cId="1095847412" sldId="263"/>
        </pc:sldMkLst>
        <pc:spChg chg="mod">
          <ac:chgData name="幸曄 謝" userId="2f5ac36f32e56b46" providerId="LiveId" clId="{85E53798-7438-443F-859E-2339C4DA2437}" dt="2025-08-06T14:11:58.587" v="0" actId="20577"/>
          <ac:spMkLst>
            <pc:docMk/>
            <pc:sldMk cId="1095847412" sldId="263"/>
            <ac:spMk id="2" creationId="{00000000-0000-0000-0000-000000000000}"/>
          </ac:spMkLst>
        </pc:spChg>
      </pc:sldChg>
    </pc:docChg>
  </pc:docChgLst>
  <pc:docChgLst>
    <pc:chgData name="幸曄 謝" userId="2f5ac36f32e56b46" providerId="LiveId" clId="{6683FEB0-9295-40CE-A952-757DBFE9DFE3}"/>
    <pc:docChg chg="delSld modSld">
      <pc:chgData name="幸曄 謝" userId="2f5ac36f32e56b46" providerId="LiveId" clId="{6683FEB0-9295-40CE-A952-757DBFE9DFE3}" dt="2025-08-06T14:07:09.638" v="14" actId="47"/>
      <pc:docMkLst>
        <pc:docMk/>
      </pc:docMkLst>
      <pc:sldChg chg="modSp mod">
        <pc:chgData name="幸曄 謝" userId="2f5ac36f32e56b46" providerId="LiveId" clId="{6683FEB0-9295-40CE-A952-757DBFE9DFE3}" dt="2025-08-06T14:06:53.888" v="11"/>
        <pc:sldMkLst>
          <pc:docMk/>
          <pc:sldMk cId="3832776295" sldId="256"/>
        </pc:sldMkLst>
        <pc:spChg chg="mod">
          <ac:chgData name="幸曄 謝" userId="2f5ac36f32e56b46" providerId="LiveId" clId="{6683FEB0-9295-40CE-A952-757DBFE9DFE3}" dt="2025-08-06T14:06:53.888" v="11"/>
          <ac:spMkLst>
            <pc:docMk/>
            <pc:sldMk cId="3832776295" sldId="256"/>
            <ac:spMk id="2" creationId="{D1205F6E-BE92-C2A9-5F2F-40D30EEB826E}"/>
          </ac:spMkLst>
        </pc:spChg>
      </pc:sldChg>
      <pc:sldChg chg="del">
        <pc:chgData name="幸曄 謝" userId="2f5ac36f32e56b46" providerId="LiveId" clId="{6683FEB0-9295-40CE-A952-757DBFE9DFE3}" dt="2025-08-06T14:07:01.735" v="12" actId="47"/>
        <pc:sldMkLst>
          <pc:docMk/>
          <pc:sldMk cId="2218787529" sldId="261"/>
        </pc:sldMkLst>
      </pc:sldChg>
      <pc:sldChg chg="del">
        <pc:chgData name="幸曄 謝" userId="2f5ac36f32e56b46" providerId="LiveId" clId="{6683FEB0-9295-40CE-A952-757DBFE9DFE3}" dt="2025-08-06T14:07:06.995" v="13" actId="47"/>
        <pc:sldMkLst>
          <pc:docMk/>
          <pc:sldMk cId="1914955726" sldId="262"/>
        </pc:sldMkLst>
      </pc:sldChg>
      <pc:sldChg chg="del">
        <pc:chgData name="幸曄 謝" userId="2f5ac36f32e56b46" providerId="LiveId" clId="{6683FEB0-9295-40CE-A952-757DBFE9DFE3}" dt="2025-08-06T14:07:09.638" v="14" actId="47"/>
        <pc:sldMkLst>
          <pc:docMk/>
          <pc:sldMk cId="1648688254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6C1CD-19A1-4DF4-A443-F91A873CAB61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7842C-CC10-487F-9230-C08606E7A5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71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2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1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0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1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1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722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281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565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62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11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2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01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75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9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542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319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1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177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50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659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69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3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47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9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71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143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076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727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267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757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93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758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1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C21006-C1F0-E545-0E52-A72B9E55A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409B2C5A-FEC1-BE5C-B1C6-93B5B4E9D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8F63470-B214-944D-1705-58268D181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3CD194-CD8E-3575-E54D-19F5648E1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7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32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4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75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2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B242B18-5D02-A6CF-458E-FF3B90C1F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A6FC4617-BB3C-3FB9-166F-7E1927F7A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D3C7BFCE-DBF7-4092-30A5-E20F2227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5E0E-234D-4ED0-AF67-EB618BB8771C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581DB20-56FD-E9B3-311E-A16B76E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69DAE61-9CAA-2B6B-C306-ABDA372F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4A3AF9D-2220-745E-5B21-C25C3F7A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97A04007-5FBC-40E6-DBA0-666C9AFAA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E3842403-401E-1A06-CB67-A3292D5C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A16D-B505-42E6-A9F1-F48F08DE49C4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00775FC-4764-B49A-662A-F66B2B2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E84F479-68BC-C5B8-C734-7C23C419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45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ED6ADA2-5491-262F-0CB9-F3514637D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47358A8-97E4-402E-60D1-E2F96514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4805DEA-5B97-2B9E-A7FA-48D91A55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C687-BE80-4771-8770-53255A55F502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EEC6995-45AB-B3E4-A8D4-C2BB518E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8714B6E-A8BC-51A8-FD82-46583BE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4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4C18E15-54A5-9852-32E4-6231BC4C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05926AF-D285-41A5-C528-FAB8062DE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2D2A4060-6832-1EE7-185F-F9EA771E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CDDF-1B12-4B84-AA6F-3635F125BEFB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883036D-8E9D-5F43-A0CA-DBDE7DF8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35C0434-6838-7FC0-0B8B-27D4F86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5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041B6EF-BAFC-C82E-A8A3-484647CE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A27EB8D-A967-496F-90BE-7D7F781C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2CD7462-4941-AE38-66F0-1A2F01B7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B4BB-B99D-4FEF-9F4C-286F48418379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B0B7A2E-E476-D8EA-A205-D9B8487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C93F7B-1026-F970-2C36-A83DC2A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20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B5C9A9-5D02-7768-6BF2-978FFE50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F259A6F-8444-240A-87CE-A89DE149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60B2508C-DF8B-FA0C-FC22-A195E23D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362857B7-0E9D-0CAE-CDC0-47FE2659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4E88D-C32D-4CBF-9242-F9ABC7FE3DED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0A425D44-95F9-6A8E-6F69-E8C4F860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724C017-EB81-0C0C-F80D-2CDAE383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52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0A87E67-D8EA-5D4B-8BCF-3C595D30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464E588-E52C-CB72-E367-5A709182A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9DD7DFAB-B6A9-9F4E-4AC5-BA7D382D4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D21F251-D3E0-079D-14A9-FF5919B07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5159982D-82CF-BCC4-13EB-C5E8BADF0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EF319E8-22B0-77E4-E9E2-80E10C74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BEF7F-4F2D-4E53-B2CE-E2934E642F61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B1A1D068-1DA9-ECEB-290A-2EA65423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E7D132D-3F4F-E4D9-3B29-E73C93A9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5CA091-A8DD-19E6-6612-309ACAAE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3F568A5F-89BE-33EA-C743-5AB2AEA8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4EA2-C408-4EE6-BA30-BF42A6FE43F5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2B8393A7-E25A-8393-B3EF-89F5885C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C0F9A4D-9698-54B1-B6AA-F1C92EF7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3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A25BC6B5-0F5D-9E82-98AF-7286637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C239-24FC-412F-BE35-9961238A7367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18B894E1-53C9-A16C-8BF5-59284AB1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BFA7EF-B2B1-3322-992D-126783E8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3C40F4-90E7-3C73-EFC5-B634FBB9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E8CBD38-DE67-5559-4B27-D51538EA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48ADDDB-46C5-F99A-74D4-328765B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65D288AE-1C00-FBB7-30CA-4C99998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C8D8-4454-459E-9566-09EDC43F9E7C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A3424B1-B1E8-CEA7-E026-515F0CCD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EC075FE-9978-E9FC-A7D3-FBC14D77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B8A9A2-01B6-A3FA-5D2B-0223F6CF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4ED0BF4F-9168-8D5D-197D-7E95102EA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BF6775DC-13E5-F098-718A-A6F55D05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7EB3C47-0CD3-A1F4-1B6B-AFC1BAE6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7FFA4-B180-4ACB-9674-3DBF2961F31B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DBB56406-0276-5B9C-8C83-D8E2327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6701CFD-6457-CA11-55DE-3CB2C21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7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00EF9601-27DE-9E49-8133-9AF670C5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15FFBB-FFB4-8978-0079-69404997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793A899-4563-1E30-C47D-1ED96F86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10656A-4DEE-4C8A-9F3D-6AFB1C8FC6D8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FF69DC7-4FF3-25BE-29A0-16118D13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9941168-91A9-BFB1-1AB7-F41B84AD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Google Shape;286;p1" descr="磐石校徽">
            <a:extLst>
              <a:ext uri="{FF2B5EF4-FFF2-40B4-BE49-F238E27FC236}">
                <a16:creationId xmlns:a16="http://schemas.microsoft.com/office/drawing/2014/main" xmlns="" id="{FB9A5A6F-6FC8-D537-2C7C-93AD95139722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31110" y="532565"/>
            <a:ext cx="707090" cy="83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1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9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44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hyperlink" Target="https://www.unews.com.tw/" TargetMode="Externa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hyperlink" Target="https://ioh.tw/" TargetMode="Externa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7BMcAvfplA?feature=oembed" TargetMode="External"/><Relationship Id="rId6" Type="http://schemas.openxmlformats.org/officeDocument/2006/relationships/hyperlink" Target="https://youtu.be/J7BMcAvfplA?si=4W7ny-FyEUhklOud" TargetMode="External"/><Relationship Id="rId5" Type="http://schemas.openxmlformats.org/officeDocument/2006/relationships/image" Target="../media/image67.jpeg"/><Relationship Id="rId4" Type="http://schemas.openxmlformats.org/officeDocument/2006/relationships/hyperlink" Target="https://youtu.be/J7BMcAvfplA?si=hO-FDSVBFlysUTax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wPBVhM00zs?feature=oembed" TargetMode="Externa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hyperlink" Target="https://youtu.be/HwPBVhM00zs?si=ziuVmMBjO7VlBMqb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milyedu.moe.gov.tw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hs.hc.edu.tw/ischool/publish_page/35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phs.hc.edu.tw/ischool/publish_page/34/?cid=24821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8EB114D6-1E9A-D9B2-E23F-5EEBB64C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61"/>
          <a:stretch>
            <a:fillRect/>
          </a:stretch>
        </p:blipFill>
        <p:spPr>
          <a:xfrm>
            <a:off x="0" y="0"/>
            <a:ext cx="12192000" cy="1413164"/>
          </a:xfrm>
          <a:custGeom>
            <a:avLst/>
            <a:gdLst>
              <a:gd name="connsiteX0" fmla="*/ 0 w 12192000"/>
              <a:gd name="connsiteY0" fmla="*/ 0 h 1282674"/>
              <a:gd name="connsiteX1" fmla="*/ 12192000 w 12192000"/>
              <a:gd name="connsiteY1" fmla="*/ 0 h 1282674"/>
              <a:gd name="connsiteX2" fmla="*/ 12192000 w 12192000"/>
              <a:gd name="connsiteY2" fmla="*/ 1041914 h 1282674"/>
              <a:gd name="connsiteX3" fmla="*/ 0 w 12192000"/>
              <a:gd name="connsiteY3" fmla="*/ 1213340 h 128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282674">
                <a:moveTo>
                  <a:pt x="0" y="0"/>
                </a:moveTo>
                <a:lnTo>
                  <a:pt x="12192000" y="0"/>
                </a:lnTo>
                <a:lnTo>
                  <a:pt x="12192000" y="1041914"/>
                </a:lnTo>
                <a:cubicBezTo>
                  <a:pt x="6096000" y="1041914"/>
                  <a:pt x="6096000" y="1438902"/>
                  <a:pt x="0" y="1213340"/>
                </a:cubicBez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205F6E-BE92-C2A9-5F2F-40D30EEB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4276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學年度  第一學期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普二班級座談會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6ED7788A-D751-AB03-7A15-5BF89BEA5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918"/>
            <a:ext cx="9144000" cy="1413164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歡迎各位家長蒞臨</a:t>
            </a:r>
            <a:endParaRPr lang="en-US" altLang="zh-TW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endParaRPr lang="zh-TW" altLang="en-US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日期：</a:t>
            </a:r>
            <a:r>
              <a:rPr lang="en-US" altLang="zh-TW" sz="3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114/9/13</a:t>
            </a:r>
            <a:endParaRPr lang="zh-TW" altLang="en-US" sz="3200" dirty="0"/>
          </a:p>
        </p:txBody>
      </p:sp>
      <p:pic>
        <p:nvPicPr>
          <p:cNvPr id="10" name="Google Shape;286;p1" descr="磐石校徽">
            <a:extLst>
              <a:ext uri="{FF2B5EF4-FFF2-40B4-BE49-F238E27FC236}">
                <a16:creationId xmlns:a16="http://schemas.microsoft.com/office/drawing/2014/main" xmlns="" id="{7BB96896-ED08-A52A-3FD4-B57D4ED390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4474" y="1674276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xmlns="" id="{E66B7D0F-5E80-70BC-2584-3B50293D6FA5}"/>
              </a:ext>
            </a:extLst>
          </p:cNvPr>
          <p:cNvSpPr/>
          <p:nvPr/>
        </p:nvSpPr>
        <p:spPr>
          <a:xfrm>
            <a:off x="-9787" y="634884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508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30B745F-6A9D-77B5-FE3C-32B1A6204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7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8919" y="722186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學務工作理念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461615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用輔導的方法從事學務工作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985978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注重親師生合作，保持暢通溝通管道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38127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實施正向管教方法，嚴禁體罰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4337124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重視班級經營管理，落實導師責任制度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46935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學務工作重點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46935" y="2461615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加強生活實踐教育，養成學生良好習慣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46935" y="32481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提昇學生體適能，增強體魄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46935" y="3732286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確保學生健康，推廣衛生保健及環保教育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289870" y="5605966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學務處網站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DF8C32CC-F167-3CE5-F873-8EFEB6B57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077" y="738584"/>
            <a:ext cx="4016673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學務處各組工作職掌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427262"/>
            <a:ext cx="5434508" cy="642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127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訓育組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127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品德教育與人權法治教育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22127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綜合活動與學生自治組織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22127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國際教育旅行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27262"/>
            <a:ext cx="5434508" cy="642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56635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生輔組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256635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連結教官室與性別平等教育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256635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防災防震演練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256635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學生請假、缺曠課及獎懲事務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92" y="3621782"/>
            <a:ext cx="5434508" cy="642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2127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體育組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22127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校內外體育競賽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22127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仁愛健行與運動會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127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體育課程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621782"/>
            <a:ext cx="5434508" cy="6426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56635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衛生組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256635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健康促進活動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256635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傳染疾病預防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256635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生活教育與衛教專區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61492" y="5996980"/>
            <a:ext cx="1086901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建議家長陪同孩子確實了解各項規定，以協助其適應校園生活。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投影片編號版面配置區 23">
            <a:extLst>
              <a:ext uri="{FF2B5EF4-FFF2-40B4-BE49-F238E27FC236}">
                <a16:creationId xmlns:a16="http://schemas.microsoft.com/office/drawing/2014/main" xmlns="" id="{8C25BA81-CCF2-4D91-2311-E1025EE2D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74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8725" y="701525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44601"/>
            <a:ext cx="4070846" cy="24041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1952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主要工作內容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199857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270749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14120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學生各式費用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14120" y="3078063"/>
            <a:ext cx="2436019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負責處理學生學雜費、代收代辦費等各項費用收取與管理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8486378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557270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00642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交通車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100642" y="3078064"/>
            <a:ext cx="24361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安排與管理學生通學交通車服務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199857" y="4363343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270749" y="4398765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814120" y="442823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校園環境、設備維護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814119" y="4912520"/>
            <a:ext cx="572264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負責校園環境整潔與各項設備的維修保養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863677" y="5976741"/>
            <a:ext cx="63369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總務處網站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7A5905F8-0374-CBDE-AA55-364B06E2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767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0874" y="727919"/>
            <a:ext cx="4489252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圖書館利用教育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推廣圖書館各項資源的利用方式，培養學生查找資料的能力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835275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835275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讀書心得與小論文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835275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推動全國中等學校讀書心得寫作比賽及小論文寫作比賽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09059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009059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晨讀活動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09059" y="2656781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辦理全校晨讀活動，培養學生閱讀習慣與能力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835275" y="4057353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835275" y="4874220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閱讀推廣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835275" y="5262364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推動各項閱讀活動，激發學生的閱讀興趣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39049"/>
            <a:ext cx="6297018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圖書館網站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1AAC1002-3276-E248-5E2C-F6C689A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42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5499" y="699095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633" y="1356718"/>
            <a:ext cx="1076028" cy="871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72235" y="1767383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067869" y="1507927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個別輔導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067869" y="1834853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針對學生個別需求提供心理輔導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954463" y="2238871"/>
            <a:ext cx="7538244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669" y="2265759"/>
            <a:ext cx="2152055" cy="8712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334" y="2568476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605932" y="2416969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班級與團體輔導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605933" y="2743894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zh-TW" alt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情緒小團體、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聖歌團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、向陽工作坊等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492526" y="3147913"/>
            <a:ext cx="7000181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606" y="3174802"/>
            <a:ext cx="3228082" cy="8712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72235" y="3477518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143897" y="3326011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課程與生涯發展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143897" y="3652937"/>
            <a:ext cx="6348810" cy="200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生命教育、生涯規劃、生涯探索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altLang="zh-TW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心理測驗、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升學輔導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030490" y="4056956"/>
            <a:ext cx="6462217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642" y="4083844"/>
            <a:ext cx="4304109" cy="8712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272334" y="4386560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5681960" y="4235053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家庭支持系統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681960" y="4561979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家長諮詢、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家庭教育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568554" y="4965998"/>
            <a:ext cx="5924153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78" y="4992886"/>
            <a:ext cx="5380137" cy="8712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272334" y="5295602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5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6219924" y="5144095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全方位輔導機制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6219924" y="5471021"/>
            <a:ext cx="196443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三級輔導工作、中途離校追蹤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748903" y="6155233"/>
            <a:ext cx="10869018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輔導處透過多元化的輔導工作，協助學生適性發展，解決成長過程中的各種困擾，並提供家長相關諮詢服務，共同守護學生的身心健康。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投影片編號版面配置區 27">
            <a:extLst>
              <a:ext uri="{FF2B5EF4-FFF2-40B4-BE49-F238E27FC236}">
                <a16:creationId xmlns:a16="http://schemas.microsoft.com/office/drawing/2014/main" xmlns="" id="{FB2E46C6-58D9-5F69-CF39-8CC77AEC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511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781994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高中升大學多元升學介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546773"/>
            <a:ext cx="629701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親愛的家長們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這個部份</a:t>
            </a: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將介紹臺灣高中生升大學的各種管道，協助您與孩子共同規劃未來的升學路徑，讓每位學生都能找到最適合自己的道路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D6C30C9-3897-5687-D6E8-7A373FA2E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759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602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08735" y="453713"/>
            <a:ext cx="4093170" cy="51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多元升學的願景與意義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26844" y="1207294"/>
            <a:ext cx="6310313" cy="981472"/>
          </a:xfrm>
          <a:prstGeom prst="roundRect">
            <a:avLst>
              <a:gd name="adj" fmla="val 9317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207794" y="1207294"/>
            <a:ext cx="76200" cy="981472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66755" y="132770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適性發展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466755" y="1681722"/>
            <a:ext cx="5887641" cy="42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促進學生依照自身興趣與能力選擇未來發展方向，避免單一標準評量所有學生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226844" y="235247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07794" y="235247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466755" y="253523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多元價值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66755" y="288925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肯定學生在不同領域的專長與成就，破除唯有考試成績高才能進入理想大學的刻板印象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226844" y="375959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07794" y="375959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66755" y="394235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教學活化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66755" y="429637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鼓勵高中教學多元創新，擺脫傳統填鴨式教育，培養學生解決問題的能力與創意思考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226844" y="5166718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207794" y="5166718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466755" y="534947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社會流動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466755" y="5703491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強調公平與區域均衡，讓不同家庭背景和就讀不同學校的學生都有機會進入理想大學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0" name="Google Shape;286;p1" descr="磐石校徽">
            <a:extLst>
              <a:ext uri="{FF2B5EF4-FFF2-40B4-BE49-F238E27FC236}">
                <a16:creationId xmlns:a16="http://schemas.microsoft.com/office/drawing/2014/main" xmlns="" id="{F331CC54-7BC0-6B88-8C7C-827466A6009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5F777B33-933B-F02F-F7BC-CDC422584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8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8844" y="738483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主要升學管道總覽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08844" y="1554955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目前臺灣高中生升大學有四種主要管道，各有不同特色與適合的學生類型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：</a:t>
            </a:r>
          </a:p>
        </p:txBody>
      </p:sp>
      <p:sp>
        <p:nvSpPr>
          <p:cNvPr id="4" name="Text 2"/>
          <p:cNvSpPr/>
          <p:nvPr/>
        </p:nvSpPr>
        <p:spPr>
          <a:xfrm>
            <a:off x="640710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88063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710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校內成績優異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且排名前20%-50%的學生，重視在校學業表現的穩定性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409607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6960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409607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以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成績為基礎，搭配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檔案進行多元評量，適合有明確志向的學生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78505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40%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25858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78505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依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與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分科測驗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成績分發，適合應試能力強或前兩管道未錄取的學生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947403" y="2554297"/>
            <a:ext cx="2562324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1.5%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94854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947403" y="3757901"/>
            <a:ext cx="256232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針對具特殊專長、特殊經驗或弱勢學生開設的管道，提供另一種入學機會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9BEB46EE-7011-FD04-C29E-39DF475C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29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840" y="67349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繁星推薦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419621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845840" y="160397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資格條件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45841" y="2027733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全程就讀同一所高中且中途未轉學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5841" y="2532037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高中三年各學期成績維持穩定高水準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5841" y="3036341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必須參加學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科能力測驗，但不以分數為主要依據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5241" y="3823097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839589" y="400744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適合對象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39590" y="4431209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校內學業表現優異，但不擅長考試的學生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39590" y="4992662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希望減輕升學壓力，避免準備複雜備審資料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39590" y="5554115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不喜歡參與多場面試的學生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86" y="1419622"/>
            <a:ext cx="4105473" cy="4105473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431286" y="5711131"/>
            <a:ext cx="410547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1292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繁星推薦旨在落實區域平衡，讓各地區表現優秀的學生都有機會進入理想大學，不受城鄉差距影響。</a:t>
            </a:r>
            <a:endParaRPr lang="en-US" sz="1292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200D4C8B-A3CF-C615-7593-059F7821E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81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29585" y="446578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申請入學流程與特色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3492" y="1410394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" name="Text 2"/>
          <p:cNvSpPr/>
          <p:nvPr/>
        </p:nvSpPr>
        <p:spPr>
          <a:xfrm>
            <a:off x="5564089" y="157569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第一階段：學測篩選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64088" y="1933377"/>
            <a:ext cx="5966420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參加學科能力測驗，依校系要求檢定篩選，通過後才能進入第二階段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1539" y="252670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Text 5"/>
          <p:cNvSpPr/>
          <p:nvPr/>
        </p:nvSpPr>
        <p:spPr>
          <a:xfrm>
            <a:off x="5812136" y="2692003"/>
            <a:ext cx="22733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第二階段：學習歷程評量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12135" y="3049687"/>
            <a:ext cx="5718373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繳交學習歷程檔案，參加各校系安排的面試、筆試或實作等多元評量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729585" y="364301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Text 8"/>
          <p:cNvSpPr/>
          <p:nvPr/>
        </p:nvSpPr>
        <p:spPr>
          <a:xfrm>
            <a:off x="6060182" y="380831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最終錄取評比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0182" y="4165997"/>
            <a:ext cx="547032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學測成績占分最多不超過50%，書審及面試至少占50%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3492" y="4821337"/>
            <a:ext cx="6297018" cy="1391047"/>
          </a:xfrm>
          <a:prstGeom prst="roundRect">
            <a:avLst>
              <a:gd name="adj" fmla="val 1070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790" y="5050234"/>
            <a:ext cx="258366" cy="20667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822455" y="502791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適合類型：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822454" y="5451674"/>
            <a:ext cx="554275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平時有累積學習歷程、參與課外活動、志向明確且能清楚表達自己想法的學生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6117C733-F797-16EB-F511-2820E59A37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079BAA60-070B-2193-2B16-9EE8DD45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83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746" y="687088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導師自我介紹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830586"/>
            <a:ext cx="4070846" cy="40708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06972"/>
            <a:ext cx="283527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8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個人簡介</a:t>
            </a:r>
            <a:endParaRPr lang="en-US" sz="220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99857" y="2350394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尊敬的家長們好，我是您孩子本學期的班導師。擁有多年教學經驗，專注於全人教育，相信每位學生都有無限潛能。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99857" y="3125292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本人秉持著愛心、耐心與專業精神，期待與各位家長共同合作，協助孩子們在磐石高中的學習旅程中健康成長、全面發展。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xmlns="" id="{52FFE5BE-18AD-28C5-73A9-48C3488B9E3D}"/>
              </a:ext>
            </a:extLst>
          </p:cNvPr>
          <p:cNvSpPr/>
          <p:nvPr/>
        </p:nvSpPr>
        <p:spPr>
          <a:xfrm>
            <a:off x="3449043" y="805209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FADCF1A7-A7DC-7407-1C01-5E4C616B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3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6929" y="65572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分發入學與分科測驗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200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分發入學特色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5220" y="2596707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全依考試成績計算，不需面試或繳交備審資料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3498083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為未通過前兩管道學生提供最後升學機會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399459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適合應試能力強、偏好單一標準評量的學生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02857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分科測驗科目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18061" y="2595756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共8科，考生可自由選考：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18062" y="3158394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數學甲、數學乙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18062" y="3721032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物理、化學、生物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18062" y="4283670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歷史、地理、公民與社會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xmlns="" id="{37487532-D120-D20F-9A40-BB14EEA7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35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61877" y="2722166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各項升學管道及考試時程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4166890"/>
            <a:ext cx="10869018" cy="19050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56159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479649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1541661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826791" y="4828481"/>
            <a:ext cx="167778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6791" y="5186164"/>
            <a:ext cx="1677789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9-1月進行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871218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694708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3756719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041849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學測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041849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1月中旬舉行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86376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909866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4"/>
          <p:cNvSpPr/>
          <p:nvPr/>
        </p:nvSpPr>
        <p:spPr>
          <a:xfrm>
            <a:off x="5971877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57007" y="4828481"/>
            <a:ext cx="167788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/</a:t>
            </a:r>
          </a:p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257007" y="570440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3-5月進行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301533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125023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2" name="Text 19"/>
          <p:cNvSpPr/>
          <p:nvPr/>
        </p:nvSpPr>
        <p:spPr>
          <a:xfrm>
            <a:off x="8187035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472164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472164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7月舉行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10516692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10340182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4"/>
          <p:cNvSpPr/>
          <p:nvPr/>
        </p:nvSpPr>
        <p:spPr>
          <a:xfrm>
            <a:off x="10402193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9687322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分發放榜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9687322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8月中旬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0" name="Google Shape;286;p1" descr="磐石校徽">
            <a:extLst>
              <a:ext uri="{FF2B5EF4-FFF2-40B4-BE49-F238E27FC236}">
                <a16:creationId xmlns:a16="http://schemas.microsoft.com/office/drawing/2014/main" xmlns="" id="{EA420FB3-813B-8912-81AA-D6D3490C91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137" y="2552092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投影片編號版面配置區 30">
            <a:extLst>
              <a:ext uri="{FF2B5EF4-FFF2-40B4-BE49-F238E27FC236}">
                <a16:creationId xmlns:a16="http://schemas.microsoft.com/office/drawing/2014/main" xmlns="" id="{B6BE4037-0022-8832-174A-687C1AD31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0803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4946" y="2571254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升大學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相關考試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APCS程式先修檢測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每年1月、6月及10月，共三次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觀念題：選擇題40題，分兩節，每節60分鐘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實作題：撰寫程式，考試時間150分鐘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1492" y="5332809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適合對象：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有志於資工、資管相關科系的學生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30406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英語聽力測驗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30406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每年10月及12月，共兩次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0406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0406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語音試題：每題僅播放一次，需快速理解作答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0406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測驗範圍：依高中英文課綱所訂內容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304062" y="5423793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23272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術科考試：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音樂、美術、體育，10-11月報名，1-2月考試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ED4932A1-D997-37C8-34F8-C10665EF7C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228" y="2436189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DD410FD2-52BA-9274-976B-388E37A2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318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564" y="687734"/>
            <a:ext cx="496143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學習歷程檔案包含六大項目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47526" y="1444227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學習歷程檔案是申請入學的重要參考資料，記錄學生高中三年的全方位表現：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49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01" y="2170309"/>
            <a:ext cx="248047" cy="310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5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基本資料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98859" y="2553839"/>
            <a:ext cx="29477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由學校行政人員登錄，包括學生的學籍、班級等基本信息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5332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331" y="2170309"/>
            <a:ext cx="248047" cy="31005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0689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修課紀錄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90689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記錄學生在高中三年的課程與成績，由學校負責上傳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804525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261" y="2170309"/>
            <a:ext cx="248047" cy="3100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8261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課程學習成果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582618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每學期可上傳最多3件，展示課堂內的學習亮點，如報告、作品或實作成果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6149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503" y="3916710"/>
            <a:ext cx="248047" cy="31005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9886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多元表現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198861" y="4300241"/>
            <a:ext cx="294778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每學年最多可上傳10件，涵蓋社團活動、競賽、證照、服務學習等課堂外表現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35332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333" y="3916710"/>
            <a:ext cx="248047" cy="31005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890691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學習歷程自述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4890691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撰寫個人學習反思、未來規劃與就讀動機，是大學教授最重視的部分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Shape 17"/>
          <p:cNvSpPr/>
          <p:nvPr/>
        </p:nvSpPr>
        <p:spPr>
          <a:xfrm>
            <a:off x="804525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7263" y="3916710"/>
            <a:ext cx="248047" cy="31005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58262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其他補充資料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8582620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如推薦信、自傳等，依申請校系需求提供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661490" y="5674468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紅字部份是需由學生自行上傳的部份，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/>
            </a:r>
            <a:b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</a:b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建議家長從高一開始就鼓勵孩子累積各方面表現，並定期整理收集相關資料，以便日後申請入學使用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投影片編號版面配置區 28">
            <a:extLst>
              <a:ext uri="{FF2B5EF4-FFF2-40B4-BE49-F238E27FC236}">
                <a16:creationId xmlns:a16="http://schemas.microsoft.com/office/drawing/2014/main" xmlns="" id="{BB57F8A5-CDF3-B4E4-B038-579DB86A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52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140527"/>
            <a:ext cx="6297018" cy="143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升學資源指南</a:t>
            </a: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選擇未來的智慧工具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858915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為協助學生和家長掌握重要升學資訊，本簡報將介紹十個實用的升學網站，讓您在選擇未來學習道路時能做出明智的決定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7CE4780A-5737-3C2C-7CCF-359C991D5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313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461" y="682509"/>
            <a:ext cx="716371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興趣測驗 /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大學學系探索量表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34418"/>
            <a:ext cx="5284688" cy="2343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01637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透過專業心理量表評估，了解自己的興趣傾向與適合學系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70" y="1534418"/>
            <a:ext cx="3238500" cy="32321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2170" y="5160781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登入資訊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52170" y="5475602"/>
            <a:ext cx="528468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帳號：身份證字號密碼：Sphs+學號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52170" y="59790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財團法人大學入學考試中心基金會-心理量表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E12D92FB-BB51-EBFF-46BB-2B7A42EF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44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764" y="652065"/>
            <a:ext cx="330884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ColleGo－－18學群介紹</a:t>
            </a:r>
          </a:p>
        </p:txBody>
      </p:sp>
      <p:sp>
        <p:nvSpPr>
          <p:cNvPr id="3" name="Shape 1"/>
          <p:cNvSpPr/>
          <p:nvPr/>
        </p:nvSpPr>
        <p:spPr>
          <a:xfrm>
            <a:off x="6614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7970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全面了解學群特色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70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ColleGo提供18個學群的詳細介紹，包括課程內容、未來發展方向及適合特質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544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46097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探索學系差異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6097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比較同一學群內不同學系的特色，幫助學生找到最適合自己的專業領域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893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81249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互動式學習資源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249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提供豐富的影片、圖表和說明，讓學生能更立體地認識各學群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07" y="2751183"/>
            <a:ext cx="5284688" cy="265102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785" y="2751183"/>
            <a:ext cx="3257550" cy="32448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37785" y="613424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958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ColleGo!</a:t>
            </a:r>
            <a:endParaRPr lang="en-US" sz="9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5FD5271C-BBDB-0B68-A01C-F783B7970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269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55" y="710009"/>
            <a:ext cx="3637657" cy="41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大學問－－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考招制度資訊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321892"/>
            <a:ext cx="6392268" cy="322044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92" y="4691162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91406" y="4736604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最新升學制度解析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91406" y="5075535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深入淺出地解釋繁星推薦、申請入學與分發入學等管道的特色與流程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5551884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1406" y="5597327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大學校系資訊整合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1406" y="5936258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全台各大學校系的招生名額、錄取門檻等重要數據一目了然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68" y="1321892"/>
            <a:ext cx="2976968" cy="29769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76516" y="4462859"/>
            <a:ext cx="415399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大學問 - 升大學 找大學問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376516" y="4823421"/>
            <a:ext cx="4153992" cy="773906"/>
          </a:xfrm>
          <a:prstGeom prst="roundRect">
            <a:avLst>
              <a:gd name="adj" fmla="val 1538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775" y="5025331"/>
            <a:ext cx="165298" cy="1322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06332" y="4988720"/>
            <a:ext cx="3591918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提供第一手升學資訊，包括各校系招生動態、考情分析、選填志願策略等實用內容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BC337BE1-A9F9-B59A-6875-38F546B0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8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0483" y="682597"/>
            <a:ext cx="43787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學測數AB/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分科數甲乙-參採查詢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3" y="1643532"/>
            <a:ext cx="5284688" cy="318105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61" y="1643532"/>
            <a:ext cx="2393066" cy="239306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91161" y="4463779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功能特色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491161" y="4778600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精確查詢各校系對數學考科的參採要求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1161" y="51929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按照數學考科類別分類呈現相關校系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491161" y="5607276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提供多種篩選條件，快速找到符合條件的校系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491161" y="602161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大學繁星推薦、申請入學、分發入學參採數學考科查詢系統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68BAEE4D-6F93-9119-8FCD-E124D3074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150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024" y="713879"/>
            <a:ext cx="307161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學習歷程參採重點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277342"/>
            <a:ext cx="307082" cy="3070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校系參採項目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詳細列出各校系重視的學習歷程項目，包括課程學習成果、多元表現等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61" y="1277342"/>
            <a:ext cx="307082" cy="3070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566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學習準備方向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335661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提供校系期待的學習準備建議，幫助學生有針對性地發展個人特色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1" y="1277342"/>
            <a:ext cx="307082" cy="3070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983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評分標準參考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9831" y="2076261"/>
            <a:ext cx="352067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了解各校系如何評分學習歷程，掌握製作檔案的重點與方向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2672854"/>
            <a:ext cx="5284688" cy="339913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169" y="2672853"/>
            <a:ext cx="2538539" cy="2572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45822" y="5482431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學習準備建議方向查詢-招聯會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B1EA3E38-317B-0746-15CC-15AE78E18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454" y="68837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帶班理念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/>
          <p:cNvSpPr/>
          <p:nvPr/>
        </p:nvSpPr>
        <p:spPr>
          <a:xfrm>
            <a:off x="850503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2026824"/>
            <a:ext cx="255092" cy="3188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504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關愛每一位學生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50503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理解每位學生的獨特性，給予適當的關懷與尊重，建立信任關係。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47468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9" name="Shape 6"/>
          <p:cNvSpPr/>
          <p:nvPr/>
        </p:nvSpPr>
        <p:spPr>
          <a:xfrm>
            <a:off x="4536480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52" y="2026824"/>
            <a:ext cx="255092" cy="31888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36480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啟發學習動機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536480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培養學生的學習興趣與自主學習能力，引導他們發現知識的樂趣。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8033444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14" name="Shape 10"/>
          <p:cNvSpPr/>
          <p:nvPr/>
        </p:nvSpPr>
        <p:spPr>
          <a:xfrm>
            <a:off x="8222457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428" y="2026824"/>
            <a:ext cx="255092" cy="31888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2457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師生家長協作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2457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與家長保持密切溝通，共同關注學生的成長與發展需求。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61492" y="5327253"/>
            <a:ext cx="10869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我相信透過正向引導、嚴格要求與溫暖支持的平衡，能幫助學生建立健全的人格與優秀的學業表現。期待與各位家長共同協作，為孩子的未來奠定堅實基礎。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xmlns="" id="{1843B59E-8062-C50E-1250-CC2156CD6B24}"/>
              </a:ext>
            </a:extLst>
          </p:cNvPr>
          <p:cNvSpPr/>
          <p:nvPr/>
        </p:nvSpPr>
        <p:spPr>
          <a:xfrm>
            <a:off x="2783736" y="753261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xmlns="" id="{56B0A428-99F3-3DF0-0E5A-40A9F14FF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503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373" y="639614"/>
            <a:ext cx="6298704" cy="52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University TW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歷屆成績資料整理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2" y="1409122"/>
            <a:ext cx="5230118" cy="2646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5882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5年+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61145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歷屆資料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5882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收錄近五年以上的各校系錄取分數與排名變化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86857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1000+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782120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校系覆蓋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86857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涵蓋全台灣上千個大學校系的完整招生資訊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314" y="1630356"/>
            <a:ext cx="2644992" cy="262915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61882" y="4428975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1882" y="4863156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歷年最低錄取分數趨勢分析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961882" y="51934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同分參酌順序一目了然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961882" y="55237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志願序模擬與推薦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961882" y="5947320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University TW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DCB78FB7-6E41-62D0-05D7-F360286B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198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952" y="660501"/>
            <a:ext cx="5985371" cy="360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IOH－－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學長姐分享選擇這條路可能會發生的事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3" y="1150442"/>
            <a:ext cx="6457851" cy="34311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0713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013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86706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真實學習經驗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6706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來自各大學校系的學長姐分享真實的學習經驗，包括課程難度、教學風格、考試方式等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907235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894534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73228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生活與實習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73228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了解不同學校的校園生活、社團活動、實習機會以及就業出路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0713" y="5746453"/>
            <a:ext cx="6457851" cy="735508"/>
          </a:xfrm>
          <a:prstGeom prst="roundRect">
            <a:avLst>
              <a:gd name="adj" fmla="val 8288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8013" y="5746453"/>
            <a:ext cx="50800" cy="735508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06" y="5874345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選擇指引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6706" y="6169620"/>
            <a:ext cx="6163965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提供選擇學校和科系的建議與反思，幫助學生避免常見的選擇錯誤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99" y="1150442"/>
            <a:ext cx="3282950" cy="32702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66100" y="4550370"/>
            <a:ext cx="4211439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IOH 開放個人經驗平台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366100" y="4864496"/>
            <a:ext cx="4211439" cy="638869"/>
          </a:xfrm>
          <a:prstGeom prst="roundRect">
            <a:avLst>
              <a:gd name="adj" fmla="val 2119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93" y="5041007"/>
            <a:ext cx="144066" cy="11519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740551" y="5008464"/>
            <a:ext cx="3721794" cy="1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超過2,000位學長姐的經驗分享，涵蓋國內外近百所大學的各個科系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2C9FFF39-BD67-E4DE-4C32-0ABE52E1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893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336" y="654151"/>
            <a:ext cx="5655568" cy="37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104升學地圖－－畢業後的生活 (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薪水工作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" y="1204913"/>
            <a:ext cx="5298678" cy="25682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0082" y="3909020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實用數據分析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5567859" y="4293791"/>
            <a:ext cx="380901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0082" y="4595515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薪資透明度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082" y="4904781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各學系畢業生的起薪、五年後薪資變化一目了然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0082" y="5460107"/>
            <a:ext cx="4925517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8"/>
          <p:cNvSpPr/>
          <p:nvPr/>
        </p:nvSpPr>
        <p:spPr>
          <a:xfrm>
            <a:off x="650082" y="5460107"/>
            <a:ext cx="3694113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5666086" y="5460107"/>
            <a:ext cx="282674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75%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0082" y="5761832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就業趨勢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0082" y="607109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了解各科系畢業生常見的就業方向與產業分布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0" y="1204912"/>
            <a:ext cx="2704107" cy="27041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43242" y="4336057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43242" y="4645322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學系與職業間的關聯性分析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243242" y="488067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畢業生職涯發展路徑圖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243242" y="511601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不同產業的需求趨勢預測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243242" y="541784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104升學就業地圖－了解畢業出路的第一選擇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9A565DC5-9848-CEB9-5662-6D1D4082E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661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7205" y="284073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學習歷程網站介紹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714850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協助您的孩子規劃未來，記錄成長足跡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931CB36-EB08-71EE-6989-595EDA14EEF4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5E21CCD-B073-7CF4-D01C-54CCE122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435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265" y="677713"/>
            <a:ext cx="6024662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作伙學！－－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學檔介紹、成果展示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21122"/>
            <a:ext cx="5238552" cy="32237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92551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作伙學平台提供學生完整的學習歷程檔案建置功能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07" y="1521123"/>
            <a:ext cx="3755628" cy="3755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98307" y="5457428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系統化整理學習成果，展現孩子的成長軌跡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98307" y="585896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作伙學官方網站 (108epo.com)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77061C09-B180-5F2C-2820-91F012A1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189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Yory優歷－－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學檔模板參考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93799" y="1341884"/>
            <a:ext cx="5101828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500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只需註冊即可免費使用，不一定要花錢買方案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94508"/>
            <a:ext cx="6355358" cy="30727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92" y="535850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提供多種精美模板，讓孩子的學習歷程更具吸引力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32" y="2094508"/>
            <a:ext cx="3604419" cy="36044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首頁｜Yory優歷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F9C483DE-3928-4C8C-DAF1-E299AE6A5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928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1981994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親職日-家庭教育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495128" y="3364111"/>
            <a:ext cx="491311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教養孩童，使他走當行的道，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120058"/>
            <a:ext cx="60135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就是到老他也不偏離。（箴言22：6）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92" y="3080644"/>
            <a:ext cx="25400" cy="1795363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5918437-FF36-0058-F13F-7EBF80E03E62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61D0C0E9-371F-B63B-0252-7BFE3633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81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青少年溝通的挑戰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為什麼孩子常常講「不知道」、「沒事」、「還好」？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21805" y="1847453"/>
            <a:ext cx="5845969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根據陳志恆諮商心理師的專業見解，青少年透過簡短回應傳達的可能是：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1805" y="2283222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781645" y="2443064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拒絕溝通</a:t>
            </a:r>
            <a:endParaRPr lang="en-US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1645" y="2852738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孩子可能覺得父母的問題過於侵入性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805" y="3428306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781645" y="3588147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保護自我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1645" y="3997821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害怕表達真實想法會招來批評或責備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805" y="4573389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781645" y="4733231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獨立需求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1645" y="5142905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青少年正嘗試建立自我界限與獨立性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>
            <a:hlinkClick r:id="rId4"/>
          </p:cNvPr>
          <p:cNvSpPr/>
          <p:nvPr/>
        </p:nvSpPr>
        <p:spPr>
          <a:xfrm>
            <a:off x="6627614" y="5558632"/>
            <a:ext cx="471219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青少年是家長最頭痛的年紀，溝通障礙常讓雙方陷入困境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線上媒體 16" title="為什麼孩子常常講不知道、沒事、還好？因為他不想跟你溝通｜專訪陳志恆諮商心理師">
            <a:hlinkClick r:id="" action="ppaction://media"/>
            <a:extLst>
              <a:ext uri="{FF2B5EF4-FFF2-40B4-BE49-F238E27FC236}">
                <a16:creationId xmlns:a16="http://schemas.microsoft.com/office/drawing/2014/main" xmlns="" id="{FA046D61-D740-F1C5-0E7E-4FA487EC42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627614" y="2318096"/>
            <a:ext cx="5384329" cy="3039768"/>
          </a:xfrm>
          <a:prstGeom prst="rect">
            <a:avLst/>
          </a:prstGeom>
        </p:spPr>
      </p:pic>
      <p:sp>
        <p:nvSpPr>
          <p:cNvPr id="18" name="動作按鈕: 影片 17">
            <a:hlinkClick r:id="rId6" highlightClick="1"/>
            <a:extLst>
              <a:ext uri="{FF2B5EF4-FFF2-40B4-BE49-F238E27FC236}">
                <a16:creationId xmlns:a16="http://schemas.microsoft.com/office/drawing/2014/main" xmlns="" id="{6A6BA7A5-BA3D-AD49-99B8-337F806FC7CD}"/>
              </a:ext>
            </a:extLst>
          </p:cNvPr>
          <p:cNvSpPr/>
          <p:nvPr/>
        </p:nvSpPr>
        <p:spPr>
          <a:xfrm>
            <a:off x="9060005" y="5922818"/>
            <a:ext cx="519545" cy="477982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69BE330C-DDBA-A26D-9A54-02AD68B4B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9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1644" y="704950"/>
            <a:ext cx="66147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孩子拒絕和你溝通，該怎麼辦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92" y="1810643"/>
            <a:ext cx="3167281" cy="756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504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帶著好奇心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50503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以開放而非審判的態度接近孩子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668" y="1810643"/>
            <a:ext cx="3167281" cy="7560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03680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不帶期待與情緒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003680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避免批評、質疑或過度期待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3655814"/>
            <a:ext cx="3167281" cy="7560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0504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聆聽感受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50503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理解孩子行為背後的真正信息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668" y="3655814"/>
            <a:ext cx="3167281" cy="7560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03680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建立信任關係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003680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持續而耐心地維持開放的溝通管道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850503" y="5758460"/>
            <a:ext cx="4677461" cy="394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透過關注和耐心，我們能重新開啟與孩子的對話之門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線上媒體 15" title="『孩子拒絕和你溝通，該怎麼辦？』教你如何與小孩對話！{{對話的力量}}｜薩提爾的親子對話｜溝通 ｜溝通技巧｜溝通方法">
            <a:hlinkClick r:id="" action="ppaction://media"/>
            <a:extLst>
              <a:ext uri="{FF2B5EF4-FFF2-40B4-BE49-F238E27FC236}">
                <a16:creationId xmlns:a16="http://schemas.microsoft.com/office/drawing/2014/main" xmlns="" id="{F7F1D22B-B984-8415-9507-D98721462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156856" y="1783529"/>
            <a:ext cx="4990351" cy="2817344"/>
          </a:xfrm>
          <a:prstGeom prst="rect">
            <a:avLst/>
          </a:prstGeom>
        </p:spPr>
      </p:pic>
      <p:sp>
        <p:nvSpPr>
          <p:cNvPr id="17" name="動作按鈕: 影片 16">
            <a:hlinkClick r:id="rId9" highlightClick="1"/>
            <a:extLst>
              <a:ext uri="{FF2B5EF4-FFF2-40B4-BE49-F238E27FC236}">
                <a16:creationId xmlns:a16="http://schemas.microsoft.com/office/drawing/2014/main" xmlns="" id="{BCB776CA-0035-0979-28CF-15E3F0C1C95A}"/>
              </a:ext>
            </a:extLst>
          </p:cNvPr>
          <p:cNvSpPr/>
          <p:nvPr/>
        </p:nvSpPr>
        <p:spPr>
          <a:xfrm>
            <a:off x="9519553" y="4789836"/>
            <a:ext cx="467591" cy="439440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97640F6D-4925-E1CB-21B6-0667CB65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5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212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33205" y="4355207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625"/>
              </a:lnSpc>
            </a:pPr>
            <a:r>
              <a:rPr lang="en-US" sz="4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教育部家庭教育網資源</a:t>
            </a:r>
            <a:endParaRPr lang="en-US" sz="4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5229325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豐富的親職教育資源，協助家長面對教養挑戰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5744370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網站連結：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familyedu.moe.gov.tw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3A751DA-7088-2AB9-0A5C-579F400F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46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503" y="69735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歡迎來訪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91" y="1417656"/>
            <a:ext cx="10869018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非常感謝您將孩子送來本校就讀，相信您的選擇是正確的。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61491" y="200820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孩子在校的學習和生活，需要您的關心，請您多和學校聯繫，我們將竭誠為您服務！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91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91" y="3675577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1491" y="3820834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學校總機：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03-5223946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90456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90456" y="3675577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90456" y="3820834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1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1491" y="4749818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1491" y="4895075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90456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90456" y="4749818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90456" y="4895075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總務處分機：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231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1491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91" y="5824060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1491" y="5969316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輔導處分機：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280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90456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0456" y="5824060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90456" y="5969316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教官室分機：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217、218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xmlns="" id="{AD7AFF93-BB97-5789-7F95-5CB4555C3EC2}"/>
              </a:ext>
            </a:extLst>
          </p:cNvPr>
          <p:cNvSpPr/>
          <p:nvPr/>
        </p:nvSpPr>
        <p:spPr>
          <a:xfrm>
            <a:off x="661492" y="2472945"/>
            <a:ext cx="10965935" cy="550667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xmlns="" id="{9BAFD489-79CC-DACA-45BC-87B9101997CF}"/>
              </a:ext>
            </a:extLst>
          </p:cNvPr>
          <p:cNvSpPr/>
          <p:nvPr/>
        </p:nvSpPr>
        <p:spPr>
          <a:xfrm>
            <a:off x="755997" y="2591540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導師連絡資訊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：</a:t>
            </a: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</a:t>
            </a:r>
            <a:r>
              <a:rPr lang="en-US" altLang="zh-TW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 (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分機、是否留手機、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LINE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等，請導師自行更正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)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53B5E54E-A723-5CA6-231A-A8C543E5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762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14" y="518815"/>
            <a:ext cx="4245074" cy="530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167"/>
              </a:lnSpc>
            </a:pPr>
            <a:r>
              <a:rPr lang="en-US" sz="3333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網站資源一覽</a:t>
            </a:r>
            <a:endParaRPr lang="en-US" sz="33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2301" y="1304131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21114" y="1492944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法規事項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21114" y="1859955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家庭教育相關法規與政策參考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32301" y="2490094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21114" y="2678907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家庭教育專欄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21114" y="3045917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專家撰寫的教養知識與策略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232301" y="3676055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21114" y="3864868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親職教養資源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21114" y="4231878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實用的教養工具與方法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2301" y="4862017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21114" y="5050830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出版資源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21114" y="5417840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書籍、手冊與多媒體教材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232301" y="6069211"/>
            <a:ext cx="6299398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家長可善加利用這些資源，強化親子關係與教養技巧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CF887113-854A-8336-A9F6-33B6968A4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237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265462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6416"/>
              </a:lnSpc>
            </a:pPr>
            <a:r>
              <a:rPr lang="en-US" sz="5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感謝您的蒞臨</a:t>
            </a:r>
            <a:endParaRPr lang="en-US" sz="5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91784" y="3364111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讓我們的用心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1784" y="4120058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成就您孩子的未來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239DD5F-6D7E-5A4A-D348-05B730AF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9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30655" y="3111996"/>
            <a:ext cx="2103140" cy="2103140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381" y="3111996"/>
            <a:ext cx="2103140" cy="2103140"/>
          </a:xfrm>
          <a:prstGeom prst="rect">
            <a:avLst/>
          </a:prstGeom>
        </p:spPr>
      </p:pic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107" y="3111996"/>
            <a:ext cx="2103140" cy="21031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23615" y="678954"/>
            <a:ext cx="3505200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關於我們這一班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98306" y="1162447"/>
            <a:ext cx="2795290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班級經營，讓我們一起來努力</a:t>
            </a: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!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4248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5" name="Text 3"/>
          <p:cNvSpPr/>
          <p:nvPr/>
        </p:nvSpPr>
        <p:spPr>
          <a:xfrm>
            <a:off x="813494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13494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普通科一年級＿班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328815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8" name="Text 6"/>
          <p:cNvSpPr/>
          <p:nvPr/>
        </p:nvSpPr>
        <p:spPr>
          <a:xfrm>
            <a:off x="4488061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導師：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88061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003382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11" name="Text 9"/>
          <p:cNvSpPr/>
          <p:nvPr/>
        </p:nvSpPr>
        <p:spPr>
          <a:xfrm>
            <a:off x="8162628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協助教師：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62628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54249" y="2639020"/>
            <a:ext cx="10883503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67"/>
              </a:lnSpc>
            </a:pPr>
            <a:r>
              <a:rPr lang="en-US" sz="1375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班級人數統計</a:t>
            </a:r>
            <a:endParaRPr lang="en-US" sz="1375" dirty="0"/>
          </a:p>
        </p:txBody>
      </p:sp>
      <p:sp>
        <p:nvSpPr>
          <p:cNvPr id="14" name="Text 12"/>
          <p:cNvSpPr/>
          <p:nvPr/>
        </p:nvSpPr>
        <p:spPr>
          <a:xfrm>
            <a:off x="1547317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533426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男生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33591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 16"/>
          <p:cNvSpPr/>
          <p:nvPr/>
        </p:nvSpPr>
        <p:spPr>
          <a:xfrm>
            <a:off x="5219601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女生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8919865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 19"/>
          <p:cNvSpPr/>
          <p:nvPr/>
        </p:nvSpPr>
        <p:spPr>
          <a:xfrm>
            <a:off x="8905875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總共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386006" y="6127850"/>
            <a:ext cx="11419987" cy="216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班級願景：</a:t>
            </a: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以愛、關懷與尊重來營造安全快樂、積極進取、團結合作、歡樂和諧的學習環境與班級氣氛。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EED009F1-A363-0900-7835-215578052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166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C4AF88E-93C8-B92C-FD9C-AE5E1EA9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xmlns="" id="{911D94D7-A096-BB3F-FB91-D9174B95ED95}"/>
              </a:ext>
            </a:extLst>
          </p:cNvPr>
          <p:cNvSpPr/>
          <p:nvPr/>
        </p:nvSpPr>
        <p:spPr>
          <a:xfrm>
            <a:off x="844350" y="750293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親職日活動流程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xmlns="" id="{02781668-DEEF-8E57-A86B-8DA5CAB5DA83}"/>
              </a:ext>
            </a:extLst>
          </p:cNvPr>
          <p:cNvSpPr/>
          <p:nvPr/>
        </p:nvSpPr>
        <p:spPr>
          <a:xfrm>
            <a:off x="661492" y="1570038"/>
            <a:ext cx="10869018" cy="3330069"/>
          </a:xfrm>
          <a:prstGeom prst="roundRect">
            <a:avLst>
              <a:gd name="adj" fmla="val 40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xmlns="" id="{49AE9FA0-B385-F36C-3B0A-794CDD83476E}"/>
              </a:ext>
            </a:extLst>
          </p:cNvPr>
          <p:cNvSpPr/>
          <p:nvPr/>
        </p:nvSpPr>
        <p:spPr>
          <a:xfrm>
            <a:off x="667842" y="1576388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xmlns="" id="{9EE778B4-ED6C-B52C-686B-942DB218BDD5}"/>
              </a:ext>
            </a:extLst>
          </p:cNvPr>
          <p:cNvSpPr/>
          <p:nvPr/>
        </p:nvSpPr>
        <p:spPr>
          <a:xfrm>
            <a:off x="857052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時間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xmlns="" id="{50A3BC89-CA12-8331-1A4A-3EEF7C48BC37}"/>
              </a:ext>
            </a:extLst>
          </p:cNvPr>
          <p:cNvSpPr/>
          <p:nvPr/>
        </p:nvSpPr>
        <p:spPr>
          <a:xfrm>
            <a:off x="3574257" y="1696145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對象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xmlns="" id="{31EB340F-E94A-EA7D-FEE7-B75FEBB484A9}"/>
              </a:ext>
            </a:extLst>
          </p:cNvPr>
          <p:cNvSpPr/>
          <p:nvPr/>
        </p:nvSpPr>
        <p:spPr>
          <a:xfrm>
            <a:off x="5663046" y="1696145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活動項目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xmlns="" id="{E7A1DC27-0B43-8F68-74E3-A11BBFC0A852}"/>
              </a:ext>
            </a:extLst>
          </p:cNvPr>
          <p:cNvSpPr/>
          <p:nvPr/>
        </p:nvSpPr>
        <p:spPr>
          <a:xfrm>
            <a:off x="9002316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地點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xmlns="" id="{A83BB574-51ED-383B-2699-85805229F933}"/>
              </a:ext>
            </a:extLst>
          </p:cNvPr>
          <p:cNvSpPr/>
          <p:nvPr/>
        </p:nvSpPr>
        <p:spPr>
          <a:xfrm>
            <a:off x="680542" y="2149773"/>
            <a:ext cx="10856318" cy="882345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xmlns="" id="{89CF6929-6C39-B899-1A32-46D005193E07}"/>
              </a:ext>
            </a:extLst>
          </p:cNvPr>
          <p:cNvSpPr/>
          <p:nvPr/>
        </p:nvSpPr>
        <p:spPr>
          <a:xfrm>
            <a:off x="844350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09：00～10：50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xmlns="" id="{08E7E8CC-4ECA-7D91-0946-7562762DF5C7}"/>
              </a:ext>
            </a:extLst>
          </p:cNvPr>
          <p:cNvSpPr/>
          <p:nvPr/>
        </p:nvSpPr>
        <p:spPr>
          <a:xfrm>
            <a:off x="3561555" y="242728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xmlns="" id="{1DEA00AE-9501-A185-AE55-A4C35A10CCA9}"/>
              </a:ext>
            </a:extLst>
          </p:cNvPr>
          <p:cNvSpPr/>
          <p:nvPr/>
        </p:nvSpPr>
        <p:spPr>
          <a:xfrm>
            <a:off x="5650344" y="242728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班級座談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xmlns="" id="{8076951D-A24B-9933-A666-E98F82D6214D}"/>
              </a:ext>
            </a:extLst>
          </p:cNvPr>
          <p:cNvSpPr/>
          <p:nvPr/>
        </p:nvSpPr>
        <p:spPr>
          <a:xfrm>
            <a:off x="8989614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xmlns="" id="{9B826D4F-1783-43F7-5F38-C677C9C0D33B}"/>
              </a:ext>
            </a:extLst>
          </p:cNvPr>
          <p:cNvSpPr/>
          <p:nvPr/>
        </p:nvSpPr>
        <p:spPr>
          <a:xfrm>
            <a:off x="655140" y="3240903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xmlns="" id="{90535866-EDF0-BE00-CAB7-F7092079CDE1}"/>
              </a:ext>
            </a:extLst>
          </p:cNvPr>
          <p:cNvSpPr/>
          <p:nvPr/>
        </p:nvSpPr>
        <p:spPr>
          <a:xfrm>
            <a:off x="844350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11：00～12：00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xmlns="" id="{CBBB6A58-05ED-4B9B-691D-9946195EAEB8}"/>
              </a:ext>
            </a:extLst>
          </p:cNvPr>
          <p:cNvSpPr/>
          <p:nvPr/>
        </p:nvSpPr>
        <p:spPr>
          <a:xfrm>
            <a:off x="3561555" y="336066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 </a:t>
            </a:r>
            <a:r>
              <a:rPr lang="zh-TW" alt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各班代表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xmlns="" id="{6DED2EE5-A1A7-D9D5-0C88-BDA2ADD245F7}"/>
              </a:ext>
            </a:extLst>
          </p:cNvPr>
          <p:cNvSpPr/>
          <p:nvPr/>
        </p:nvSpPr>
        <p:spPr>
          <a:xfrm>
            <a:off x="5650344" y="3360660"/>
            <a:ext cx="295489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家長代表大會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xmlns="" id="{F2E0C181-A1E0-8926-023D-823AE68737B8}"/>
              </a:ext>
            </a:extLst>
          </p:cNvPr>
          <p:cNvSpPr/>
          <p:nvPr/>
        </p:nvSpPr>
        <p:spPr>
          <a:xfrm>
            <a:off x="8989614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演藝廳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xmlns="" id="{315D360C-C539-D1F1-6B6A-F6E884BC4CEE}"/>
              </a:ext>
            </a:extLst>
          </p:cNvPr>
          <p:cNvSpPr/>
          <p:nvPr/>
        </p:nvSpPr>
        <p:spPr>
          <a:xfrm>
            <a:off x="680542" y="3991621"/>
            <a:ext cx="10856318" cy="91483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xmlns="" id="{6C53930C-BEBE-F334-A0F5-B8D88275735B}"/>
              </a:ext>
            </a:extLst>
          </p:cNvPr>
          <p:cNvSpPr/>
          <p:nvPr/>
        </p:nvSpPr>
        <p:spPr>
          <a:xfrm>
            <a:off x="869752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xmlns="" id="{FC1BFBD9-988B-C930-9B9A-BA87637A1FFE}"/>
              </a:ext>
            </a:extLst>
          </p:cNvPr>
          <p:cNvSpPr/>
          <p:nvPr/>
        </p:nvSpPr>
        <p:spPr>
          <a:xfrm>
            <a:off x="3586957" y="429404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xmlns="" id="{64E7AFCF-2783-58E3-84E5-4A954ACA2F36}"/>
              </a:ext>
            </a:extLst>
          </p:cNvPr>
          <p:cNvSpPr/>
          <p:nvPr/>
        </p:nvSpPr>
        <p:spPr>
          <a:xfrm>
            <a:off x="5675746" y="429404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散會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xmlns="" id="{51514ED7-BAD4-AC7F-F910-A99A03E8667D}"/>
              </a:ext>
            </a:extLst>
          </p:cNvPr>
          <p:cNvSpPr/>
          <p:nvPr/>
        </p:nvSpPr>
        <p:spPr>
          <a:xfrm>
            <a:off x="9015016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xmlns="" id="{CA18EF46-7EA6-6408-4C34-2149E3EFAB6D}"/>
              </a:ext>
            </a:extLst>
          </p:cNvPr>
          <p:cNvSpPr/>
          <p:nvPr/>
        </p:nvSpPr>
        <p:spPr>
          <a:xfrm>
            <a:off x="667842" y="5322283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請家長依照時間安排參加各項活動，有任何問題歡迎隨時提出，我們將竭誠為您解答。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C3C1E269-A422-4F31-A247-F859F3D1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165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7428" y="693637"/>
            <a:ext cx="7573268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114學年度第一學期重要行事曆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492" y="1672729"/>
            <a:ext cx="5215433" cy="3164086"/>
          </a:xfrm>
          <a:prstGeom prst="roundRect">
            <a:avLst>
              <a:gd name="adj" fmla="val 51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67842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7428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715865" y="1793081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67842" y="2194421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47428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715865" y="2308424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高中輔導課開始夜間多元選修開始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67842" y="299710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47428" y="311110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</a:t>
            </a:r>
            <a:r>
              <a:rPr lang="en-US" altLang="zh-TW" sz="200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715865" y="311110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週六班開始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67842" y="3512443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47428" y="362644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114/09/07-08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715865" y="3626445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普二模擬考</a:t>
            </a:r>
            <a:endParaRPr lang="en-US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(15級分制試身手)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67842" y="4315123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47428" y="442912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114/10/14-15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715865" y="4429126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第一次段考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321425" y="1672729"/>
            <a:ext cx="5215433" cy="3907433"/>
          </a:xfrm>
          <a:prstGeom prst="roundRect">
            <a:avLst>
              <a:gd name="adj" fmla="val 41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327775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507361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285616" y="179308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327775" y="2194421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507361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114/12/3-4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285616" y="230842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第二次段考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327775" y="2709764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507361" y="282376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114/12/24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285616" y="2823767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校慶活動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327775" y="3225106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507361" y="3339108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115/01/09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285616" y="3339109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高中輔導課結束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327775" y="3740448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507361" y="385445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115/01/10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8285616" y="385445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週六班結束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327775" y="4255790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507361" y="436979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115/1/16-20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8285616" y="4369792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期末考(20號休業式)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327775" y="484025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507361" y="495426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115/1/21-23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285616" y="495426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補114-2課程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6C089021-CC5A-3D26-E306-30F246E8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847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53831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各處室相關重要事務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412431"/>
            <a:ext cx="62970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親愛的家長們，歡迎您參與了解本校各處室的重要事務。以下將為您介紹教務處、學務處、總務處、圖書館及輔導處的主要工作內容，希望能協助您更了解孩子在校的學習環境與資源。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2DB8E8D-A1B9-62F2-B476-4334F4E6E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923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503" y="701923"/>
            <a:ext cx="4253012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AD7EA3BC-704B-5D2A-08FE-6D02E7631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26" name="Shape 1"/>
          <p:cNvSpPr/>
          <p:nvPr/>
        </p:nvSpPr>
        <p:spPr>
          <a:xfrm>
            <a:off x="661492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7" name="Shape 2"/>
          <p:cNvSpPr/>
          <p:nvPr/>
        </p:nvSpPr>
        <p:spPr>
          <a:xfrm>
            <a:off x="83155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48" y="1709936"/>
            <a:ext cx="229593" cy="287040"/>
          </a:xfrm>
          <a:prstGeom prst="rect">
            <a:avLst/>
          </a:prstGeom>
        </p:spPr>
      </p:pic>
      <p:sp>
        <p:nvSpPr>
          <p:cNvPr id="29" name="Text 3"/>
          <p:cNvSpPr/>
          <p:nvPr/>
        </p:nvSpPr>
        <p:spPr>
          <a:xfrm>
            <a:off x="83155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教學組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4"/>
          <p:cNvSpPr/>
          <p:nvPr/>
        </p:nvSpPr>
        <p:spPr>
          <a:xfrm>
            <a:off x="831552" y="2646362"/>
            <a:ext cx="5009357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負責教學活動、教學觀摩、各科競賽及教學資源管理。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5"/>
          <p:cNvSpPr/>
          <p:nvPr/>
        </p:nvSpPr>
        <p:spPr>
          <a:xfrm>
            <a:off x="831552" y="3020616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作業考查規定：未按規定習作者以作業不全論處，缺交者予以警告懲處，優良者予以適當獎勵。</a:t>
            </a:r>
            <a:endParaRPr lang="en-US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Shape 6"/>
          <p:cNvSpPr/>
          <p:nvPr/>
        </p:nvSpPr>
        <p:spPr>
          <a:xfrm>
            <a:off x="6181031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3" name="Shape 7"/>
          <p:cNvSpPr/>
          <p:nvPr/>
        </p:nvSpPr>
        <p:spPr>
          <a:xfrm>
            <a:off x="635109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3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387" y="1709936"/>
            <a:ext cx="229593" cy="287040"/>
          </a:xfrm>
          <a:prstGeom prst="rect">
            <a:avLst/>
          </a:prstGeom>
        </p:spPr>
      </p:pic>
      <p:sp>
        <p:nvSpPr>
          <p:cNvPr id="35" name="Text 8"/>
          <p:cNvSpPr/>
          <p:nvPr/>
        </p:nvSpPr>
        <p:spPr>
          <a:xfrm>
            <a:off x="635109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註冊組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9"/>
          <p:cNvSpPr/>
          <p:nvPr/>
        </p:nvSpPr>
        <p:spPr>
          <a:xfrm>
            <a:off x="6351092" y="2646363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管理學生學習評量、學籍管理、獎學金頒發及繁星推薦計畫學生遴選等事務。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661492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8" name="Shape 11"/>
          <p:cNvSpPr/>
          <p:nvPr/>
        </p:nvSpPr>
        <p:spPr>
          <a:xfrm>
            <a:off x="83155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48" y="4186932"/>
            <a:ext cx="229593" cy="287040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3155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設備組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13"/>
          <p:cNvSpPr/>
          <p:nvPr/>
        </p:nvSpPr>
        <p:spPr>
          <a:xfrm>
            <a:off x="831552" y="5123359"/>
            <a:ext cx="5179418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推動均質化、思源科學創意競賽、遠哲科學競賽、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抗震盃競賽及新竹市奧林匹亞趣味科學活動</a:t>
            </a:r>
            <a:r>
              <a:rPr lang="en-US" altLang="zh-TW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及重補修課程安排</a:t>
            </a:r>
            <a:r>
              <a:rPr lang="en-US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</a:p>
          <a:p>
            <a:pPr>
              <a:lnSpc>
                <a:spcPts val="2125"/>
              </a:lnSpc>
            </a:pPr>
            <a:r>
              <a:rPr lang="en-US" altLang="zh-TW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(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6"/>
              </a:rPr>
              <a:t>重補修說明</a:t>
            </a:r>
            <a:r>
              <a:rPr lang="en-US" altLang="zh-TW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)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Shape 14"/>
          <p:cNvSpPr/>
          <p:nvPr/>
        </p:nvSpPr>
        <p:spPr>
          <a:xfrm>
            <a:off x="6181031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3" name="Shape 15"/>
          <p:cNvSpPr/>
          <p:nvPr/>
        </p:nvSpPr>
        <p:spPr>
          <a:xfrm>
            <a:off x="635109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4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1387" y="4186932"/>
            <a:ext cx="229593" cy="287040"/>
          </a:xfrm>
          <a:prstGeom prst="rect">
            <a:avLst/>
          </a:prstGeom>
        </p:spPr>
      </p:pic>
      <p:sp>
        <p:nvSpPr>
          <p:cNvPr id="45" name="Text 16"/>
          <p:cNvSpPr/>
          <p:nvPr/>
        </p:nvSpPr>
        <p:spPr>
          <a:xfrm>
            <a:off x="635109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實驗研究組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Text 17"/>
          <p:cNvSpPr/>
          <p:nvPr/>
        </p:nvSpPr>
        <p:spPr>
          <a:xfrm>
            <a:off x="6351092" y="5123358"/>
            <a:ext cx="4902263" cy="807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負責教師專業社群、公開觀課、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增能研習</a:t>
            </a:r>
            <a:r>
              <a:rPr lang="zh-TW" altLang="en-US" sz="160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、推動高職優質化、推動科技輔助自主學習、負責校本課程：風城走讀</a:t>
            </a:r>
            <a:r>
              <a:rPr lang="en-US" altLang="zh-TW" sz="160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Text 18"/>
          <p:cNvSpPr/>
          <p:nvPr/>
        </p:nvSpPr>
        <p:spPr>
          <a:xfrm>
            <a:off x="661492" y="6146456"/>
            <a:ext cx="1086901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以上重要資訊建議家長陪同學生至</a:t>
            </a: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校網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詳閱完整內容，以確保了解各項規定。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205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1135</Words>
  <Application>Microsoft Office PowerPoint</Application>
  <PresentationFormat>寬螢幕</PresentationFormat>
  <Paragraphs>480</Paragraphs>
  <Slides>41</Slides>
  <Notes>40</Notes>
  <HiddenSlides>0</HiddenSlides>
  <MMClips>2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2" baseType="lpstr">
      <vt:lpstr>Aptos</vt:lpstr>
      <vt:lpstr>Aptos Display</vt:lpstr>
      <vt:lpstr>Instrument Sans Light</vt:lpstr>
      <vt:lpstr>Instrument Sans Medium</vt:lpstr>
      <vt:lpstr>Instrument Sans Semi Bold</vt:lpstr>
      <vt:lpstr>微軟正黑體</vt:lpstr>
      <vt:lpstr>微軟正黑體</vt:lpstr>
      <vt:lpstr>新細明體</vt:lpstr>
      <vt:lpstr>Arial</vt:lpstr>
      <vt:lpstr>Calibri</vt:lpstr>
      <vt:lpstr>Office 佈景主題</vt:lpstr>
      <vt:lpstr>114學年度  第一學期  普二班級座談會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  第一學期  普二班級座談會</dc:title>
  <dc:creator>幸曄 謝</dc:creator>
  <cp:lastModifiedBy>sphc</cp:lastModifiedBy>
  <cp:revision>26</cp:revision>
  <dcterms:created xsi:type="dcterms:W3CDTF">2025-08-06T03:29:05Z</dcterms:created>
  <dcterms:modified xsi:type="dcterms:W3CDTF">2025-09-09T02:52:05Z</dcterms:modified>
</cp:coreProperties>
</file>