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88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outlineView">
  <p:normalViewPr showOutlineIcons="0">
    <p:restoredLeft sz="34615" autoAdjust="0"/>
    <p:restoredTop sz="86441" autoAdjust="0"/>
  </p:normalViewPr>
  <p:slideViewPr>
    <p:cSldViewPr snapToGrid="0" snapToObjects="1">
      <p:cViewPr varScale="1">
        <p:scale>
          <a:sx n="66" d="100"/>
          <a:sy n="66" d="100"/>
        </p:scale>
        <p:origin x="53" y="1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18158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4334933" y="1169931"/>
            <a:ext cx="4814835" cy="4993802"/>
            <a:chOff x="4334933" y="1169931"/>
            <a:chExt cx="4814835" cy="4993802"/>
          </a:xfrm>
        </p:grpSpPr>
        <p:cxnSp>
          <p:nvCxnSpPr>
            <p:cNvPr id="17" name="Straight Connector 16"/>
            <p:cNvCxnSpPr/>
            <p:nvPr/>
          </p:nvCxnSpPr>
          <p:spPr>
            <a:xfrm flipH="1">
              <a:off x="6009259" y="1169931"/>
              <a:ext cx="3134741" cy="313474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4334933" y="1348898"/>
              <a:ext cx="4814835" cy="48148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5225595" y="1469269"/>
              <a:ext cx="3912054" cy="391205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5304588" y="1307856"/>
              <a:ext cx="3839412" cy="3839412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5707078" y="1770196"/>
              <a:ext cx="3430571" cy="343057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533400"/>
            <a:ext cx="6154713" cy="3124201"/>
          </a:xfrm>
        </p:spPr>
        <p:txBody>
          <a:bodyPr anchor="b">
            <a:normAutofit/>
          </a:bodyPr>
          <a:lstStyle>
            <a:lvl1pPr algn="l">
              <a:defRPr sz="4400">
                <a:effectLst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843868"/>
            <a:ext cx="4954250" cy="1913466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5610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6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533400" y="533400"/>
            <a:ext cx="8077200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762002" y="3843867"/>
            <a:ext cx="7281332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20702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8077200" cy="2895600"/>
          </a:xfrm>
        </p:spPr>
        <p:txBody>
          <a:bodyPr anchor="ctr">
            <a:normAutofit/>
          </a:bodyPr>
          <a:lstStyle>
            <a:lvl1pPr algn="l">
              <a:defRPr sz="28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114800"/>
            <a:ext cx="6383552" cy="1905000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0854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3" y="533400"/>
            <a:ext cx="6859787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66800" y="3429000"/>
            <a:ext cx="6402467" cy="4826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301070"/>
            <a:ext cx="6382361" cy="171873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566352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429000"/>
            <a:ext cx="6382361" cy="1697400"/>
          </a:xfrm>
        </p:spPr>
        <p:txBody>
          <a:bodyPr anchor="b">
            <a:normAutofit/>
          </a:bodyPr>
          <a:lstStyle>
            <a:lvl1pPr algn="l">
              <a:defRPr sz="28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132980"/>
            <a:ext cx="6383552" cy="886819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127876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4" y="533400"/>
            <a:ext cx="6859786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886200"/>
            <a:ext cx="638236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953000"/>
            <a:ext cx="63823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9694642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7525658" cy="28956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928534"/>
            <a:ext cx="638236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766735"/>
            <a:ext cx="6382360" cy="1253065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985308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 algn="l">
              <a:defRPr sz="2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1"/>
            <a:ext cx="6554867" cy="3767670"/>
          </a:xfrm>
        </p:spPr>
        <p:txBody>
          <a:bodyPr vert="eaVert" anchor="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925055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6406" y="533400"/>
            <a:ext cx="2044194" cy="4419600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0"/>
            <a:ext cx="5850012" cy="5486400"/>
          </a:xfrm>
        </p:spPr>
        <p:txBody>
          <a:bodyPr vert="eaVert" anchor="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66259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533400"/>
            <a:ext cx="6554867" cy="3767670"/>
          </a:xfrm>
        </p:spPr>
        <p:txBody>
          <a:bodyPr anchor="ctr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13047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981199"/>
            <a:ext cx="6402468" cy="2319867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487333"/>
            <a:ext cx="6402467" cy="15324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55931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3"/>
          </p:nvPr>
        </p:nvSpPr>
        <p:spPr>
          <a:xfrm>
            <a:off x="533400" y="533400"/>
            <a:ext cx="3949967" cy="3767667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12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533400"/>
            <a:ext cx="3948238" cy="37592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64717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1" y="533400"/>
            <a:ext cx="3716866" cy="609600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399" y="1143000"/>
            <a:ext cx="3945467" cy="3158067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5016" y="566738"/>
            <a:ext cx="376405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1143000"/>
            <a:ext cx="3956705" cy="3149600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65480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43921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58991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8667" y="533400"/>
            <a:ext cx="3200400" cy="1524000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399" y="533400"/>
            <a:ext cx="4438755" cy="54864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18667" y="2209802"/>
            <a:ext cx="32004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09801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5800" y="1447800"/>
            <a:ext cx="3563258" cy="11430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762000" y="914400"/>
            <a:ext cx="3280974" cy="48006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96027" y="2743200"/>
            <a:ext cx="3564223" cy="2082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33400" y="6172200"/>
            <a:ext cx="581172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6217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6670675" y="3894667"/>
            <a:ext cx="2470456" cy="2658533"/>
            <a:chOff x="6687077" y="3259666"/>
            <a:chExt cx="2981857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8756120" y="3259666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6687077" y="3486677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7772400" y="3581400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7923214" y="3433394"/>
              <a:ext cx="1739738" cy="173974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8398935" y="3985317"/>
              <a:ext cx="1264017" cy="126401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33401"/>
            <a:ext cx="6554867" cy="37676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30245" y="6172203"/>
            <a:ext cx="1200463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5BCAD085-E8A6-8845-BD4E-CB4CCA059FC4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6172200"/>
            <a:ext cx="5811724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74426" y="5578478"/>
            <a:ext cx="856907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28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865675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 err="1"/>
              <a:t>傳統車床鉛錘精密加工實作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18週實作課程 × 每週2節 × 每節50分鐘</a:t>
            </a:r>
          </a:p>
          <a:p>
            <a:r>
              <a:rPr dirty="0" err="1"/>
              <a:t>授課教師</a:t>
            </a:r>
            <a:r>
              <a:rPr dirty="0" smtClean="0"/>
              <a:t>：</a:t>
            </a:r>
            <a:r>
              <a:rPr lang="zh-TW" altLang="en-US" dirty="0" smtClean="0"/>
              <a:t>鄒瞻嶽</a:t>
            </a:r>
            <a:endParaRPr lang="en-US" altLang="zh-TW" dirty="0" smtClean="0"/>
          </a:p>
          <a:p>
            <a:r>
              <a:rPr dirty="0" err="1" smtClean="0"/>
              <a:t>班級</a:t>
            </a:r>
            <a:r>
              <a:rPr dirty="0"/>
              <a:t>：______</a:t>
            </a:r>
          </a:p>
          <a:p>
            <a:r>
              <a:rPr dirty="0" err="1"/>
              <a:t>日期</a:t>
            </a:r>
            <a:r>
              <a:rPr dirty="0"/>
              <a:t>：______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材料選擇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材料：中碳鋼圓棒</a:t>
            </a:r>
          </a:p>
          <a:p>
            <a:r>
              <a:t>規格：φ35~40 mm</a:t>
            </a:r>
          </a:p>
          <a:p>
            <a:r>
              <a:t>特性：強度佳、易加工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材料準備流程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材料切割</a:t>
            </a:r>
          </a:p>
          <a:p>
            <a:r>
              <a:t>端面整平</a:t>
            </a:r>
          </a:p>
          <a:p>
            <a:r>
              <a:t>中心鑽孔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使用刀具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外徑車刀</a:t>
            </a:r>
          </a:p>
          <a:p>
            <a:r>
              <a:t>螺紋車刀</a:t>
            </a:r>
          </a:p>
          <a:p>
            <a:r>
              <a:t>滾花刀</a:t>
            </a:r>
          </a:p>
          <a:p>
            <a:r>
              <a:t>切斷刀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量測工具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游標卡尺</a:t>
            </a:r>
          </a:p>
          <a:p>
            <a:r>
              <a:t>外徑千分尺</a:t>
            </a:r>
          </a:p>
          <a:p>
            <a:r>
              <a:t>角度規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車床安全規範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配戴護目鏡</a:t>
            </a:r>
          </a:p>
          <a:p>
            <a:r>
              <a:t>工件確實夾緊</a:t>
            </a:r>
          </a:p>
          <a:p>
            <a:r>
              <a:t>不戴手套</a:t>
            </a:r>
          </a:p>
          <a:p>
            <a:r>
              <a:t>長髮綁起</a:t>
            </a:r>
          </a:p>
          <a:p>
            <a:r>
              <a:t>停機清理鐵屑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車床主要構造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主軸</a:t>
            </a:r>
          </a:p>
          <a:p>
            <a:r>
              <a:t>三爪夾頭</a:t>
            </a:r>
          </a:p>
          <a:p>
            <a:r>
              <a:t>刀架</a:t>
            </a:r>
          </a:p>
          <a:p>
            <a:r>
              <a:t>尾座</a:t>
            </a:r>
          </a:p>
          <a:p>
            <a:r>
              <a:t>床台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車床基本操作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工件夾持</a:t>
            </a:r>
          </a:p>
          <a:p>
            <a:r>
              <a:t>刀具對刀</a:t>
            </a:r>
          </a:p>
          <a:p>
            <a:r>
              <a:t>端面車削</a:t>
            </a:r>
          </a:p>
          <a:p>
            <a:r>
              <a:t>外徑車削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常見車削加工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外圓加工</a:t>
            </a:r>
          </a:p>
          <a:p>
            <a:r>
              <a:t>端面加工</a:t>
            </a:r>
          </a:p>
          <a:p>
            <a:r>
              <a:t>錐度加工</a:t>
            </a:r>
          </a:p>
          <a:p>
            <a:r>
              <a:t>螺紋加工</a:t>
            </a:r>
          </a:p>
          <a:p>
            <a:r>
              <a:t>滾花加工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加工流程總覽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備料 → 粗加工 → 精加工 → 螺紋加工 → 表面加工 → 檢驗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18週課程進度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1–2週：安全與基本操作</a:t>
            </a:r>
          </a:p>
          <a:p>
            <a:r>
              <a:t>3–5週：材料與粗加工</a:t>
            </a:r>
          </a:p>
          <a:p>
            <a:r>
              <a:t>6–9週：精車外徑與錐度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課程介紹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本課程透過傳統車床加工製作鉛錘</a:t>
            </a:r>
          </a:p>
          <a:p>
            <a:r>
              <a:t>學習完整的機械加工流程</a:t>
            </a:r>
          </a:p>
          <a:p>
            <a:r>
              <a:t>培養學生精密加工與安全操作能力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課程進度(續)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10–13週：螺紋加工</a:t>
            </a:r>
          </a:p>
          <a:p>
            <a:r>
              <a:t>14–16週：滾花加工</a:t>
            </a:r>
          </a:p>
          <a:p>
            <a:r>
              <a:t>17–18週：檢驗與測試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粗加工階段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材料切割</a:t>
            </a:r>
          </a:p>
          <a:p>
            <a:r>
              <a:t>端面加工</a:t>
            </a:r>
          </a:p>
          <a:p>
            <a:r>
              <a:t>外徑粗車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精加工階段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外徑精車</a:t>
            </a:r>
          </a:p>
          <a:p>
            <a:r>
              <a:t>錐度加工</a:t>
            </a:r>
          </a:p>
          <a:p>
            <a:r>
              <a:t>球面加工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球面加工說明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利用手動進刀</a:t>
            </a:r>
          </a:p>
          <a:p>
            <a:r>
              <a:t>逐步修整形成球面</a:t>
            </a:r>
          </a:p>
          <a:p>
            <a:r>
              <a:t>最後拋光修整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螺紋加工介紹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螺紋規格：M16×1</a:t>
            </a:r>
          </a:p>
          <a:p>
            <a:r>
              <a:t>需精確控制進刀與螺距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螺紋加工步驟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車牙底徑</a:t>
            </a:r>
          </a:p>
          <a:p>
            <a:r>
              <a:t>粗車螺紋</a:t>
            </a:r>
          </a:p>
          <a:p>
            <a:r>
              <a:t>精車螺紋</a:t>
            </a:r>
          </a:p>
          <a:p>
            <a:r>
              <a:t>試配檢查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滾花加工目的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增加摩擦力</a:t>
            </a:r>
          </a:p>
          <a:p>
            <a:r>
              <a:t>提升外觀品質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滾花加工方式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滾花刀壓入工件</a:t>
            </a:r>
          </a:p>
          <a:p>
            <a:r>
              <a:t>均速進給形成紋路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品質檢驗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尺寸檢查</a:t>
            </a:r>
          </a:p>
          <a:p>
            <a:r>
              <a:t>螺紋配合</a:t>
            </a:r>
          </a:p>
          <a:p>
            <a:r>
              <a:t>表面粗糙度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常見加工問題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振刀</a:t>
            </a:r>
          </a:p>
          <a:p>
            <a:r>
              <a:t>螺紋亂牙</a:t>
            </a:r>
          </a:p>
          <a:p>
            <a:r>
              <a:t>尺寸誤差</a:t>
            </a:r>
          </a:p>
          <a:p>
            <a:r>
              <a:t>錐度不準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課程教學目標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1. 學習車床基本操作</a:t>
            </a:r>
          </a:p>
          <a:p>
            <a:r>
              <a:t>2. 培養圖面判讀能力</a:t>
            </a:r>
          </a:p>
          <a:p>
            <a:r>
              <a:t>3. 熟悉螺紋、錐度與滾花加工</a:t>
            </a:r>
          </a:p>
          <a:p>
            <a:r>
              <a:t>4. 建立加工精度觀念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問題改善方法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重新磨刀</a:t>
            </a:r>
          </a:p>
          <a:p>
            <a:r>
              <a:t>調整進刀</a:t>
            </a:r>
          </a:p>
          <a:p>
            <a:r>
              <a:t>校正角度</a:t>
            </a:r>
          </a:p>
          <a:p>
            <a:r>
              <a:t>確認刀具高度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成品展示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展示完成鉛錘</a:t>
            </a:r>
          </a:p>
          <a:p>
            <a:r>
              <a:t>觀察外觀與加工品質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學習成果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學生完成實際加工作品</a:t>
            </a:r>
          </a:p>
          <a:p>
            <a:r>
              <a:t>建立機械加工基本能力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結語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傳統車床是機械加工基礎</a:t>
            </a:r>
          </a:p>
          <a:p>
            <a:r>
              <a:t>透過實作培養技術能力與耐心</a:t>
            </a:r>
          </a:p>
          <a:p>
            <a:r>
              <a:t>謝謝聆聽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什麼是鉛錘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鉛錘 (Plumb Bob)</a:t>
            </a:r>
          </a:p>
          <a:p>
            <a:r>
              <a:t>用途：測量垂直、建築定位、施工校正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鉛錘應用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建築施工垂直校正</a:t>
            </a:r>
          </a:p>
          <a:p>
            <a:r>
              <a:t>木工定位</a:t>
            </a:r>
          </a:p>
          <a:p>
            <a:r>
              <a:t>機械定位基準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為什麼選擇鉛錘作為實作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 err="1"/>
              <a:t>包含多種加工技術</a:t>
            </a:r>
            <a:endParaRPr dirty="0"/>
          </a:p>
          <a:p>
            <a:r>
              <a:rPr dirty="0" err="1"/>
              <a:t>尺寸要求明確</a:t>
            </a:r>
            <a:endParaRPr dirty="0"/>
          </a:p>
          <a:p>
            <a:r>
              <a:rPr dirty="0" err="1"/>
              <a:t>加工流程完整</a:t>
            </a:r>
            <a:endParaRPr dirty="0"/>
          </a:p>
          <a:p>
            <a:r>
              <a:rPr dirty="0" err="1" smtClean="0"/>
              <a:t>適合教學練習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鉛錘圖示</a:t>
            </a:r>
            <a:endParaRPr lang="zh-TW" altLang="en-US" dirty="0"/>
          </a:p>
        </p:txBody>
      </p:sp>
      <p:pic>
        <p:nvPicPr>
          <p:cNvPr id="4" name="內容版面配置區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9994" y="533400"/>
            <a:ext cx="6121599" cy="3767138"/>
          </a:xfrm>
        </p:spPr>
      </p:pic>
    </p:spTree>
    <p:extLst>
      <p:ext uri="{BB962C8B-B14F-4D97-AF65-F5344CB8AC3E}">
        <p14:creationId xmlns:p14="http://schemas.microsoft.com/office/powerpoint/2010/main" val="2792471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加工圖面說明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主要尺寸</a:t>
            </a:r>
          </a:p>
          <a:p>
            <a:r>
              <a:t>φ34 外徑</a:t>
            </a:r>
          </a:p>
          <a:p>
            <a:r>
              <a:t>R18 球面</a:t>
            </a:r>
          </a:p>
          <a:p>
            <a:r>
              <a:t>M16×1 螺紋</a:t>
            </a:r>
          </a:p>
          <a:p>
            <a:r>
              <a:t>35°與60°錐角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圖面判讀重點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外徑尺寸</a:t>
            </a:r>
          </a:p>
          <a:p>
            <a:r>
              <a:t>錐度角度</a:t>
            </a:r>
          </a:p>
          <a:p>
            <a:r>
              <a:t>螺紋規格</a:t>
            </a:r>
          </a:p>
          <a:p>
            <a:r>
              <a:t>表面加工區域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切割線">
  <a:themeElements>
    <a:clrScheme name="切割線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切割線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切割線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3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2700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5</TotalTime>
  <Words>225</Words>
  <Application>Microsoft Office PowerPoint</Application>
  <PresentationFormat>如螢幕大小 (4:3)</PresentationFormat>
  <Paragraphs>138</Paragraphs>
  <Slides>33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33</vt:i4>
      </vt:variant>
    </vt:vector>
  </HeadingPairs>
  <TitlesOfParts>
    <vt:vector size="37" baseType="lpstr">
      <vt:lpstr>微軟正黑體</vt:lpstr>
      <vt:lpstr>Century Gothic</vt:lpstr>
      <vt:lpstr>Wingdings 3</vt:lpstr>
      <vt:lpstr>切割線</vt:lpstr>
      <vt:lpstr>傳統車床鉛錘精密加工實作</vt:lpstr>
      <vt:lpstr>課程介紹</vt:lpstr>
      <vt:lpstr>課程教學目標</vt:lpstr>
      <vt:lpstr>什麼是鉛錘</vt:lpstr>
      <vt:lpstr>鉛錘應用</vt:lpstr>
      <vt:lpstr>為什麼選擇鉛錘作為實作</vt:lpstr>
      <vt:lpstr>鉛錘圖示</vt:lpstr>
      <vt:lpstr>加工圖面說明</vt:lpstr>
      <vt:lpstr>圖面判讀重點</vt:lpstr>
      <vt:lpstr>材料選擇</vt:lpstr>
      <vt:lpstr>材料準備流程</vt:lpstr>
      <vt:lpstr>使用刀具</vt:lpstr>
      <vt:lpstr>量測工具</vt:lpstr>
      <vt:lpstr>車床安全規範</vt:lpstr>
      <vt:lpstr>車床主要構造</vt:lpstr>
      <vt:lpstr>車床基本操作</vt:lpstr>
      <vt:lpstr>常見車削加工</vt:lpstr>
      <vt:lpstr>加工流程總覽</vt:lpstr>
      <vt:lpstr>18週課程進度</vt:lpstr>
      <vt:lpstr>課程進度(續)</vt:lpstr>
      <vt:lpstr>粗加工階段</vt:lpstr>
      <vt:lpstr>精加工階段</vt:lpstr>
      <vt:lpstr>球面加工說明</vt:lpstr>
      <vt:lpstr>螺紋加工介紹</vt:lpstr>
      <vt:lpstr>螺紋加工步驟</vt:lpstr>
      <vt:lpstr>滾花加工目的</vt:lpstr>
      <vt:lpstr>滾花加工方式</vt:lpstr>
      <vt:lpstr>品質檢驗</vt:lpstr>
      <vt:lpstr>常見加工問題</vt:lpstr>
      <vt:lpstr>問題改善方法</vt:lpstr>
      <vt:lpstr>成品展示</vt:lpstr>
      <vt:lpstr>學習成果</vt:lpstr>
      <vt:lpstr>結語</vt:lpstr>
    </vt:vector>
  </TitlesOfParts>
  <Manager/>
  <Company/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傳統車床鉛錘精密加工實作</dc:title>
  <dc:subject/>
  <dc:creator/>
  <cp:keywords/>
  <dc:description>generated using python-pptx</dc:description>
  <cp:lastModifiedBy>Microsoft 帳戶</cp:lastModifiedBy>
  <cp:revision>2</cp:revision>
  <dcterms:created xsi:type="dcterms:W3CDTF">2013-01-27T09:14:16Z</dcterms:created>
  <dcterms:modified xsi:type="dcterms:W3CDTF">2026-03-16T07:25:02Z</dcterms:modified>
  <cp:category/>
</cp:coreProperties>
</file>