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4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BD2"/>
    <a:srgbClr val="58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AACCC-BD4B-4783-A463-65FC35ECDD1E}" v="5" dt="2025-08-06T14:12:58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幸曄 謝" userId="2f5ac36f32e56b46" providerId="LiveId" clId="{1BAAACCC-BD4B-4783-A463-65FC35ECDD1E}"/>
    <pc:docChg chg="delSld modSld">
      <pc:chgData name="幸曄 謝" userId="2f5ac36f32e56b46" providerId="LiveId" clId="{1BAAACCC-BD4B-4783-A463-65FC35ECDD1E}" dt="2025-08-06T14:12:18.812" v="11" actId="20577"/>
      <pc:docMkLst>
        <pc:docMk/>
      </pc:docMkLst>
      <pc:sldChg chg="modSp mod">
        <pc:chgData name="幸曄 謝" userId="2f5ac36f32e56b46" providerId="LiveId" clId="{1BAAACCC-BD4B-4783-A463-65FC35ECDD1E}" dt="2025-08-06T14:09:24.340" v="7"/>
        <pc:sldMkLst>
          <pc:docMk/>
          <pc:sldMk cId="3832776295" sldId="256"/>
        </pc:sldMkLst>
        <pc:spChg chg="mod">
          <ac:chgData name="幸曄 謝" userId="2f5ac36f32e56b46" providerId="LiveId" clId="{1BAAACCC-BD4B-4783-A463-65FC35ECDD1E}" dt="2025-08-06T14:09:24.340" v="7"/>
          <ac:spMkLst>
            <pc:docMk/>
            <pc:sldMk cId="3832776295" sldId="256"/>
            <ac:spMk id="2" creationId="{D1205F6E-BE92-C2A9-5F2F-40D30EEB826E}"/>
          </ac:spMkLst>
        </pc:spChg>
      </pc:sldChg>
      <pc:sldChg chg="del">
        <pc:chgData name="幸曄 謝" userId="2f5ac36f32e56b46" providerId="LiveId" clId="{1BAAACCC-BD4B-4783-A463-65FC35ECDD1E}" dt="2025-08-06T14:09:40.156" v="8" actId="47"/>
        <pc:sldMkLst>
          <pc:docMk/>
          <pc:sldMk cId="2218787529" sldId="261"/>
        </pc:sldMkLst>
      </pc:sldChg>
      <pc:sldChg chg="del">
        <pc:chgData name="幸曄 謝" userId="2f5ac36f32e56b46" providerId="LiveId" clId="{1BAAACCC-BD4B-4783-A463-65FC35ECDD1E}" dt="2025-08-06T14:09:43.383" v="9" actId="47"/>
        <pc:sldMkLst>
          <pc:docMk/>
          <pc:sldMk cId="1914955726" sldId="262"/>
        </pc:sldMkLst>
      </pc:sldChg>
      <pc:sldChg chg="del">
        <pc:chgData name="幸曄 謝" userId="2f5ac36f32e56b46" providerId="LiveId" clId="{1BAAACCC-BD4B-4783-A463-65FC35ECDD1E}" dt="2025-08-06T14:09:44.930" v="10" actId="47"/>
        <pc:sldMkLst>
          <pc:docMk/>
          <pc:sldMk cId="1095847412" sldId="263"/>
        </pc:sldMkLst>
      </pc:sldChg>
      <pc:sldChg chg="modSp mod">
        <pc:chgData name="幸曄 謝" userId="2f5ac36f32e56b46" providerId="LiveId" clId="{1BAAACCC-BD4B-4783-A463-65FC35ECDD1E}" dt="2025-08-06T14:12:18.812" v="11" actId="20577"/>
        <pc:sldMkLst>
          <pc:docMk/>
          <pc:sldMk cId="1648688254" sldId="266"/>
        </pc:sldMkLst>
        <pc:spChg chg="mod">
          <ac:chgData name="幸曄 謝" userId="2f5ac36f32e56b46" providerId="LiveId" clId="{1BAAACCC-BD4B-4783-A463-65FC35ECDD1E}" dt="2025-08-06T14:12:18.812" v="11" actId="20577"/>
          <ac:spMkLst>
            <pc:docMk/>
            <pc:sldMk cId="1648688254" sldId="266"/>
            <ac:spMk id="2" creationId="{9C89E0E1-F4A5-B4B1-3421-B2576FBA7D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6C1CD-19A1-4DF4-A443-F91A873CAB61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842C-CC10-487F-9230-C08606E7A5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71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1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2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8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65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62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1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2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5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542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19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1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17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45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65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6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63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47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0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57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14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07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27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7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26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57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3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75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C21006-C1F0-E545-0E52-A72B9E55A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09B2C5A-FEC1-BE5C-B1C6-93B5B4E9D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8F63470-B214-944D-1705-58268D181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3CD194-CD8E-3575-E54D-19F5648E16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CF74B6-B1B4-16F1-BA73-EAF4B965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689DBB0-848A-E1C1-DEB9-178B42D0D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9034179-9A11-C8B7-0C0B-A64D3D337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13E290-83E9-48DA-22ED-8BA0437D9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2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4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7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242B18-5D02-A6CF-458E-FF3B90C1F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6FC4617-BB3C-3FB9-166F-7E1927F7A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3C7BFCE-DBF7-4092-30A5-E20F2227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3CC8-A397-43FC-A168-6638B65D0773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581DB20-56FD-E9B3-311E-A16B76E3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69DAE61-9CAA-2B6B-C306-ABDA372F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52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4A3AF9D-2220-745E-5B21-C25C3F7A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7A04007-5FBC-40E6-DBA0-666C9AFA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3842403-401E-1A06-CB67-A3292D5C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CC36-689A-452E-965E-E97A7C601A4D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00775FC-4764-B49A-662A-F66B2B2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E84F479-68BC-C5B8-C734-7C23C419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45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ED6ADA2-5491-262F-0CB9-F3514637D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47358A8-97E4-402E-60D1-E2F96514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4805DEA-5B97-2B9E-A7FA-48D91A55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BDCF-74DA-441A-9A80-E8C3893303B6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EC6995-45AB-B3E4-A8D4-C2BB518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8714B6E-A8BC-51A8-FD82-46583BE3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4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C18E15-54A5-9852-32E4-6231BC4C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05926AF-D285-41A5-C528-FAB8062DE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D2A4060-6832-1EE7-185F-F9EA771E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9739-BCF7-4371-8451-4F25D4B71F59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883036D-8E9D-5F43-A0CA-DBDE7DF8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35C0434-6838-7FC0-0B8B-27D4F86B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56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41B6EF-BAFC-C82E-A8A3-484647C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A27EB8D-A967-496F-90BE-7D7F781C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2CD7462-4941-AE38-66F0-1A2F01B7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5A09-8178-4A7B-9CB7-789E3135ABBD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B0B7A2E-E476-D8EA-A205-D9B8487F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1C93F7B-1026-F970-2C36-A83DC2A6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20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8B5C9A9-5D02-7768-6BF2-978FFE50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F259A6F-8444-240A-87CE-A89DE1497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0B2508C-DF8B-FA0C-FC22-A195E23D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62857B7-0E9D-0CAE-CDC0-47FE265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F5501-2BE1-4FCB-AC94-92AD354012F3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A425D44-95F9-6A8E-6F69-E8C4F86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724C017-EB81-0C0C-F80D-2CDAE383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5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0A87E67-D8EA-5D4B-8BCF-3C595D30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464E588-E52C-CB72-E367-5A709182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DD7DFAB-B6A9-9F4E-4AC5-BA7D382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FD21F251-D3E0-079D-14A9-FF5919B07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5159982D-82CF-BCC4-13EB-C5E8BADF0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EF319E8-22B0-77E4-E9E2-80E10C74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3539-77A6-419F-8BE4-15483D9FD6DD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B1A1D068-1DA9-ECEB-290A-2EA65423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5E7D132D-3F4F-E4D9-3B29-E73C93A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5CA091-A8DD-19E6-6612-309ACAAE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3F568A5F-89BE-33EA-C743-5AB2AEA8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8067-5E6E-4664-8758-A3C19081AE81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B8393A7-E25A-8393-B3EF-89F5885C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0F9A4D-9698-54B1-B6AA-F1C92EF7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83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25BC6B5-0F5D-9E82-98AF-7286637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3BD0F-A0DA-4184-8932-C577076C9CB3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8B894E1-53C9-A16C-8BF5-59284AB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FBFA7EF-B2B1-3322-992D-126783E8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07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23C40F4-90E7-3C73-EFC5-B634FBB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E8CBD38-DE67-5559-4B27-D51538E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48ADDDB-46C5-F99A-74D4-328765B76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5D288AE-1C00-FBB7-30CA-4C999988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3A9E-52AB-4FF8-9D91-512CDD9ABFE7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A3424B1-B1E8-CEA7-E026-515F0CCD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EC075FE-9978-E9FC-A7D3-FBC14D77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4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1B8A9A2-01B6-A3FA-5D2B-0223F6C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4ED0BF4F-9168-8D5D-197D-7E95102EA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F6775DC-13E5-F098-718A-A6F55D05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7EB3C47-0CD3-A1F4-1B6B-AFC1BAE6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3F4D-F18A-4E7A-9C13-F6E239ABC3B8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BB56406-0276-5B9C-8C83-D8E2327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76701CFD-6457-CA11-55DE-3CB2C21B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79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00EF9601-27DE-9E49-8133-9AF670C5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315FFBB-FFB4-8978-0079-694049977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793A899-4563-1E30-C47D-1ED96F86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D63F5-421F-4A74-B0B7-00BE85628AD3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FF69DC7-4FF3-25BE-29A0-16118D13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9941168-91A9-BFB1-1AB7-F41B84AD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E2522-EEE1-4893-97A4-1A55EA6E19BB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7" name="Google Shape;286;p1" descr="磐石校徽">
            <a:extLst>
              <a:ext uri="{FF2B5EF4-FFF2-40B4-BE49-F238E27FC236}">
                <a16:creationId xmlns:a16="http://schemas.microsoft.com/office/drawing/2014/main" xmlns="" id="{FB9A5A6F-6FC8-D537-2C7C-93AD95139722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31110" y="532565"/>
            <a:ext cx="707090" cy="83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9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44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unews.com.tw/" TargetMode="Externa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ioh.tw/" TargetMode="Externa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7BMcAvfplA?feature=oembed" TargetMode="External"/><Relationship Id="rId6" Type="http://schemas.openxmlformats.org/officeDocument/2006/relationships/hyperlink" Target="https://youtu.be/J7BMcAvfplA?si=4W7ny-FyEUhklOud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s://youtu.be/J7BMcAvfplA?si=hO-FDSVBFlysUTax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wPBVhM00zs?feature=oembed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hyperlink" Target="https://youtu.be/HwPBVhM00zs?si=ziuVmMBjO7VlBMq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milyedu.moe.gov.t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hs.hc.edu.tw/ischool/publish_page/35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phs.hc.edu.tw/ischool/publish_page/34/?cid=24821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EB114D6-1E9A-D9B2-E23F-5EEBB64C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61"/>
          <a:stretch>
            <a:fillRect/>
          </a:stretch>
        </p:blipFill>
        <p:spPr>
          <a:xfrm>
            <a:off x="0" y="0"/>
            <a:ext cx="12192000" cy="1413164"/>
          </a:xfrm>
          <a:custGeom>
            <a:avLst/>
            <a:gdLst>
              <a:gd name="connsiteX0" fmla="*/ 0 w 12192000"/>
              <a:gd name="connsiteY0" fmla="*/ 0 h 1282674"/>
              <a:gd name="connsiteX1" fmla="*/ 12192000 w 12192000"/>
              <a:gd name="connsiteY1" fmla="*/ 0 h 1282674"/>
              <a:gd name="connsiteX2" fmla="*/ 12192000 w 12192000"/>
              <a:gd name="connsiteY2" fmla="*/ 1041914 h 1282674"/>
              <a:gd name="connsiteX3" fmla="*/ 0 w 12192000"/>
              <a:gd name="connsiteY3" fmla="*/ 1213340 h 128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282674">
                <a:moveTo>
                  <a:pt x="0" y="0"/>
                </a:moveTo>
                <a:lnTo>
                  <a:pt x="12192000" y="0"/>
                </a:lnTo>
                <a:lnTo>
                  <a:pt x="12192000" y="1041914"/>
                </a:lnTo>
                <a:cubicBezTo>
                  <a:pt x="6096000" y="1041914"/>
                  <a:pt x="6096000" y="1438902"/>
                  <a:pt x="0" y="121334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1205F6E-BE92-C2A9-5F2F-40D30EEB8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276"/>
            <a:ext cx="9144000" cy="2387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  <a:buSzPts val="3600"/>
            </a:pP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</a:t>
            </a:r>
            <a:r>
              <a:rPr lang="zh-TW" altLang="en-US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學年度  第一學期</a:t>
            </a: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普三班級座談會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ED7788A-D751-AB03-7A15-5BF89BEA5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918"/>
            <a:ext cx="9144000" cy="141316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歡迎各位家長蒞臨</a:t>
            </a:r>
            <a:endParaRPr lang="en-US" altLang="zh-TW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endParaRPr lang="zh-TW" altLang="en-US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日期：</a:t>
            </a:r>
            <a:r>
              <a:rPr lang="en-US" altLang="zh-TW" sz="3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114/9/13</a:t>
            </a:r>
            <a:endParaRPr lang="zh-TW" altLang="en-US" sz="3200" dirty="0"/>
          </a:p>
        </p:txBody>
      </p:sp>
      <p:pic>
        <p:nvPicPr>
          <p:cNvPr id="10" name="Google Shape;286;p1" descr="磐石校徽">
            <a:extLst>
              <a:ext uri="{FF2B5EF4-FFF2-40B4-BE49-F238E27FC236}">
                <a16:creationId xmlns:a16="http://schemas.microsoft.com/office/drawing/2014/main" xmlns="" id="{7BB96896-ED08-A52A-3FD4-B57D4ED39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474" y="1674276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xmlns="" id="{E66B7D0F-5E80-70BC-2584-3B50293D6FA5}"/>
              </a:ext>
            </a:extLst>
          </p:cNvPr>
          <p:cNvSpPr/>
          <p:nvPr/>
        </p:nvSpPr>
        <p:spPr>
          <a:xfrm>
            <a:off x="-9787" y="6348846"/>
            <a:ext cx="12198324" cy="581890"/>
          </a:xfrm>
          <a:custGeom>
            <a:avLst/>
            <a:gdLst>
              <a:gd name="connsiteX0" fmla="*/ 0 w 12198927"/>
              <a:gd name="connsiteY0" fmla="*/ 0 h 581891"/>
              <a:gd name="connsiteX1" fmla="*/ 12157364 w 12198927"/>
              <a:gd name="connsiteY1" fmla="*/ 41563 h 581891"/>
              <a:gd name="connsiteX2" fmla="*/ 12198927 w 12198927"/>
              <a:gd name="connsiteY2" fmla="*/ 581891 h 581891"/>
              <a:gd name="connsiteX3" fmla="*/ 41564 w 12198927"/>
              <a:gd name="connsiteY3" fmla="*/ 581891 h 581891"/>
              <a:gd name="connsiteX4" fmla="*/ 0 w 12198927"/>
              <a:gd name="connsiteY4" fmla="*/ 0 h 581891"/>
              <a:gd name="connsiteX0" fmla="*/ 0 w 12259790"/>
              <a:gd name="connsiteY0" fmla="*/ 0 h 581891"/>
              <a:gd name="connsiteX1" fmla="*/ 12259790 w 12259790"/>
              <a:gd name="connsiteY1" fmla="*/ 31530 h 581891"/>
              <a:gd name="connsiteX2" fmla="*/ 12198927 w 12259790"/>
              <a:gd name="connsiteY2" fmla="*/ 581891 h 581891"/>
              <a:gd name="connsiteX3" fmla="*/ 41564 w 12259790"/>
              <a:gd name="connsiteY3" fmla="*/ 581891 h 581891"/>
              <a:gd name="connsiteX4" fmla="*/ 0 w 12259790"/>
              <a:gd name="connsiteY4" fmla="*/ 0 h 581891"/>
              <a:gd name="connsiteX0" fmla="*/ 142802 w 12218226"/>
              <a:gd name="connsiteY0" fmla="*/ 0 h 561826"/>
              <a:gd name="connsiteX1" fmla="*/ 12218226 w 12218226"/>
              <a:gd name="connsiteY1" fmla="*/ 11465 h 561826"/>
              <a:gd name="connsiteX2" fmla="*/ 12157363 w 12218226"/>
              <a:gd name="connsiteY2" fmla="*/ 561826 h 561826"/>
              <a:gd name="connsiteX3" fmla="*/ 0 w 12218226"/>
              <a:gd name="connsiteY3" fmla="*/ 561826 h 561826"/>
              <a:gd name="connsiteX4" fmla="*/ 142802 w 12218226"/>
              <a:gd name="connsiteY4" fmla="*/ 0 h 561826"/>
              <a:gd name="connsiteX0" fmla="*/ 30133 w 12105557"/>
              <a:gd name="connsiteY0" fmla="*/ 0 h 561826"/>
              <a:gd name="connsiteX1" fmla="*/ 12105557 w 12105557"/>
              <a:gd name="connsiteY1" fmla="*/ 11465 h 561826"/>
              <a:gd name="connsiteX2" fmla="*/ 12044694 w 12105557"/>
              <a:gd name="connsiteY2" fmla="*/ 561826 h 561826"/>
              <a:gd name="connsiteX3" fmla="*/ 0 w 12105557"/>
              <a:gd name="connsiteY3" fmla="*/ 531728 h 561826"/>
              <a:gd name="connsiteX4" fmla="*/ 30133 w 12105557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19890 w 12034451"/>
              <a:gd name="connsiteY0" fmla="*/ 0 h 561826"/>
              <a:gd name="connsiteX1" fmla="*/ 12033859 w 12034451"/>
              <a:gd name="connsiteY1" fmla="*/ 21497 h 561826"/>
              <a:gd name="connsiteX2" fmla="*/ 12034451 w 12034451"/>
              <a:gd name="connsiteY2" fmla="*/ 561826 h 561826"/>
              <a:gd name="connsiteX3" fmla="*/ 0 w 12034451"/>
              <a:gd name="connsiteY3" fmla="*/ 471532 h 561826"/>
              <a:gd name="connsiteX4" fmla="*/ 19890 w 12034451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471532 h 561826"/>
              <a:gd name="connsiteX4" fmla="*/ 30133 w 12044694"/>
              <a:gd name="connsiteY4" fmla="*/ 0 h 561826"/>
              <a:gd name="connsiteX0" fmla="*/ 9648 w 12024209"/>
              <a:gd name="connsiteY0" fmla="*/ 0 h 561826"/>
              <a:gd name="connsiteX1" fmla="*/ 12023617 w 12024209"/>
              <a:gd name="connsiteY1" fmla="*/ 21497 h 561826"/>
              <a:gd name="connsiteX2" fmla="*/ 12024209 w 12024209"/>
              <a:gd name="connsiteY2" fmla="*/ 561826 h 561826"/>
              <a:gd name="connsiteX3" fmla="*/ 0 w 12024209"/>
              <a:gd name="connsiteY3" fmla="*/ 521695 h 561826"/>
              <a:gd name="connsiteX4" fmla="*/ 9648 w 12024209"/>
              <a:gd name="connsiteY4" fmla="*/ 0 h 56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4209" h="561826">
                <a:moveTo>
                  <a:pt x="9648" y="0"/>
                </a:moveTo>
                <a:cubicBezTo>
                  <a:pt x="4014304" y="7166"/>
                  <a:pt x="7988234" y="536028"/>
                  <a:pt x="12023617" y="21497"/>
                </a:cubicBezTo>
                <a:cubicBezTo>
                  <a:pt x="12023814" y="201607"/>
                  <a:pt x="12024012" y="381716"/>
                  <a:pt x="12024209" y="561826"/>
                </a:cubicBezTo>
                <a:lnTo>
                  <a:pt x="0" y="521695"/>
                </a:lnTo>
                <a:lnTo>
                  <a:pt x="9648" y="0"/>
                </a:lnTo>
                <a:close/>
              </a:path>
            </a:pathLst>
          </a:custGeom>
          <a:solidFill>
            <a:srgbClr val="508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9B54BA6-7166-56B8-4151-50582906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7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8919" y="72218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學務工作理念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461615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用輔導的方法從事學務工作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985978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注重親師生合作，保持暢通溝通管道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38127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實施正向管教方法，嚴禁體罰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4337124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重視班級經營管理，落實導師責任制度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46935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學務工作重點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46935" y="2461615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加強生活實踐教育，養成學生良好習慣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46935" y="32481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提昇學生體適能，增強體魄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46935" y="3732286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確保學生健康，推廣衛生保健及環保教育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289870" y="5605966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學務處網站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767EBED6-24D7-1504-04B8-60184460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2077" y="738584"/>
            <a:ext cx="4016673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學務處各組工作職掌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427262"/>
            <a:ext cx="5434508" cy="6426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127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訓育組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22127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品德教育與人權法治教育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22127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綜合活動與學生自治組織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2127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國際教育旅行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27262"/>
            <a:ext cx="5434508" cy="6426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56635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生輔組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256635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連結教官室與性別平等教育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256635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防災防震演練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256635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學生請假、缺曠課及獎懲事務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2" y="3621782"/>
            <a:ext cx="5434508" cy="6426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2127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體育組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22127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校內外體育競賽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22127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仁愛健行與運動會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127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體育課程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21782"/>
            <a:ext cx="5434508" cy="6426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256635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衛生組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56635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健康促進活動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56635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傳染疾病預防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256635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生活教育與衛教專區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61492" y="5996980"/>
            <a:ext cx="1086901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建議家長陪同孩子確實了解各項規定，以協助其適應校園生活。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投影片編號版面配置區 23">
            <a:extLst>
              <a:ext uri="{FF2B5EF4-FFF2-40B4-BE49-F238E27FC236}">
                <a16:creationId xmlns:a16="http://schemas.microsoft.com/office/drawing/2014/main" xmlns="" id="{393DBA68-4470-569F-7F89-846A0BC0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74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725" y="701525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44601"/>
            <a:ext cx="4070846" cy="24041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1952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主要工作內容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99857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70749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14120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學生各式費用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14120" y="3078063"/>
            <a:ext cx="243601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負責處理學生學雜費、代收代辦費等各項費用收取與管理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486378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557270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100642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交通車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100642" y="3078064"/>
            <a:ext cx="24361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安排與管理學生通學交通車服務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99857" y="4363343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270749" y="4398765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814120" y="442823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校園環境、設備維護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814119" y="4912520"/>
            <a:ext cx="572264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負責校園環境整潔與各項設備的維修保養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863677" y="5976741"/>
            <a:ext cx="633690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總務處網站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8D158C71-F3B7-FB96-B193-3BFD71E8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67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0874" y="727919"/>
            <a:ext cx="4489252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圖書館利用教育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推廣圖書館各項資源的利用方式，培養學生查找資料的能力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835275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835275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讀書心得與小論文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835275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推動全國中等學校讀書心得寫作比賽及小論文寫作比賽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09059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09059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晨讀活動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09059" y="2656781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辦理全校晨讀活動，培養學生閱讀習慣與能力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835275" y="4057353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835275" y="4874220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閱讀推廣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835275" y="5262364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推動各項閱讀活動，激發學生的閱讀興趣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39049"/>
            <a:ext cx="6297018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圖書館網站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C62FCA17-F509-6243-9175-80C00BC0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42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99" y="699095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33" y="1356718"/>
            <a:ext cx="1076028" cy="871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72235" y="1767383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67869" y="1507927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個別輔導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67869" y="1834853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針對學生個別需求提供心理輔導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54463" y="2238871"/>
            <a:ext cx="7538244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69" y="2265759"/>
            <a:ext cx="2152055" cy="8712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72334" y="2568476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605932" y="2416969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班級與團體輔導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605933" y="2743894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zh-TW" alt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情緒小團體</a:t>
            </a:r>
            <a:r>
              <a:rPr 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聖歌團、向陽工作坊等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492526" y="3147913"/>
            <a:ext cx="7000181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06" y="3174802"/>
            <a:ext cx="3228082" cy="8712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72235" y="3477518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143897" y="3326011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課程與生涯發展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143897" y="3652937"/>
            <a:ext cx="287109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生命教育、生涯規劃、生涯探索、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升學輔導</a:t>
            </a:r>
            <a:r>
              <a:rPr lang="en-US" altLang="zh-TW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、心理測驗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>
              <a:lnSpc>
                <a:spcPts val="1875"/>
              </a:lnSpc>
            </a:pP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030490" y="4056956"/>
            <a:ext cx="6462217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42" y="4083844"/>
            <a:ext cx="4304109" cy="8712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72334" y="4386560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5681960" y="4235053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家庭支持系統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5681960" y="4561979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家長諮詢、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家庭教育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5568554" y="4965998"/>
            <a:ext cx="5924153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78" y="4992886"/>
            <a:ext cx="5380137" cy="87124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272334" y="5295602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5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6219924" y="5144095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全方位輔導機制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6219924" y="5471021"/>
            <a:ext cx="1964432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三級輔導工作、中途離校追蹤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748903" y="6155233"/>
            <a:ext cx="10869018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輔導處透過多元化的輔導工作，協助學生適性發展，解決成長過程中的各種困擾，並提供家長相關諮詢服務，共同守護學生的身心健康。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投影片編號版面配置區 27">
            <a:extLst>
              <a:ext uri="{FF2B5EF4-FFF2-40B4-BE49-F238E27FC236}">
                <a16:creationId xmlns:a16="http://schemas.microsoft.com/office/drawing/2014/main" xmlns="" id="{40FBA326-DA66-6E28-4FAE-1E610771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1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781994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高中升大學多元升學介</a:t>
            </a:r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546773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親愛的家長們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這個部份</a:t>
            </a: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將介紹臺灣高中生升大學的各種管道，協助您與孩子共同規劃未來的升學路徑，讓每位學生都能找到最適合自己的道路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66F3E8B-3B68-0383-C302-C0BAE545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75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602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08735" y="453713"/>
            <a:ext cx="4093170" cy="51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多元升學的願景與意義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26844" y="1207294"/>
            <a:ext cx="6310313" cy="981472"/>
          </a:xfrm>
          <a:prstGeom prst="roundRect">
            <a:avLst>
              <a:gd name="adj" fmla="val 9317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207794" y="1207294"/>
            <a:ext cx="76200" cy="981472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66755" y="132770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適性發展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66755" y="1681722"/>
            <a:ext cx="5887641" cy="42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促進學生依照自身興趣與能力選擇未來發展方向，避免單一標準評量所有學生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26844" y="235247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794" y="235247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66755" y="253523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多元價值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66755" y="288925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肯定學生在不同領域的專長與成就，破除唯有考試成績高才能進入理想大學的刻板印象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26844" y="375959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07794" y="375959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66755" y="394235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教學活化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66755" y="429637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鼓勵高中教學多元創新，擺脫傳統填鴨式教育，培養學生解決問題的能力與創意思考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26844" y="5166718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207794" y="5166718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466755" y="534947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社會流動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466755" y="5703491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強調公平與區域均衡，讓不同家庭背景和就讀不同學校的學生都有機會進入理想大學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0" name="Google Shape;286;p1" descr="磐石校徽">
            <a:extLst>
              <a:ext uri="{FF2B5EF4-FFF2-40B4-BE49-F238E27FC236}">
                <a16:creationId xmlns:a16="http://schemas.microsoft.com/office/drawing/2014/main" xmlns="" id="{F331CC54-7BC0-6B88-8C7C-827466A600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CF2E9B63-8E30-84E8-DF63-947D7F22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88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8844" y="738483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主要升學管道總覽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8844" y="1554955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目前臺灣高中生升大學有四種主要管道，各有不同特色與適合的學生類型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4" name="Text 2"/>
          <p:cNvSpPr/>
          <p:nvPr/>
        </p:nvSpPr>
        <p:spPr>
          <a:xfrm>
            <a:off x="640710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8063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0710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校內成績優異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且排名前20%-50%的學生，重視在校學業表現的穩定性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409607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6960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409607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以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成績為基礎，搭配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檔案進行多元評量，適合有明確志向的學生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78505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40%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25858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78505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依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與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分科測驗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成績分發，適合應試能力強或前兩管道未錄取的學生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47403" y="2554297"/>
            <a:ext cx="2562324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1.5%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194854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947403" y="3757901"/>
            <a:ext cx="256232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針對具特殊專長、特殊經驗或弱勢學生開設的管道，提供另一種入學機會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672EA77F-D44E-723C-E2BB-EF5E7BA0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29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840" y="67349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419621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845840" y="160397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資格條件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5841" y="2027733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全程就讀同一所高中且中途未轉學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5841" y="2532037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高中三年各學期成績維持穩定高水準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45841" y="3036341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必須參加學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科能力測驗，但不以分數為主要依據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5241" y="3823097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839589" y="400744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適合對象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39590" y="4431209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校內學業表現優異，但不擅長考試的學生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39590" y="4992662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希望減輕升學壓力，避免準備複雜備審資料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39590" y="5554115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不喜歡參與多場面試的學生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86" y="1419622"/>
            <a:ext cx="4105473" cy="410547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431286" y="5711131"/>
            <a:ext cx="410547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繁星推薦旨在落實區域平衡，讓各地區表現優秀的學生都有機會進入理想大學，不受城鄉差距影響。</a:t>
            </a:r>
            <a:endParaRPr lang="en-US" sz="129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FF64B0E9-DCF6-8D85-49AC-78BC7161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81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585" y="44657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申請入學流程與特色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1410394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5564089" y="157569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第一階段：學測篩選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64088" y="1933377"/>
            <a:ext cx="5966420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參加學科能力測驗，依校系要求檢定篩選，通過後才能進入第二階段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481539" y="252670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5812136" y="2692003"/>
            <a:ext cx="227339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第二階段：學習歷程評量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12135" y="3049687"/>
            <a:ext cx="5718373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繳交學習歷程檔案，參加各校系安排的面試、筆試或實作等多元評量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29585" y="364301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6060182" y="380831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最終錄取評比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60182" y="4165997"/>
            <a:ext cx="547032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學測成績占分最多不超過50%，書審及面試至少占50%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3492" y="4821337"/>
            <a:ext cx="6297018" cy="1391047"/>
          </a:xfrm>
          <a:prstGeom prst="roundRect">
            <a:avLst>
              <a:gd name="adj" fmla="val 1070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90" y="5050234"/>
            <a:ext cx="258366" cy="20667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822455" y="502791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適合類型：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22454" y="5451674"/>
            <a:ext cx="55427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平時有累積學習歷程、參與課外活動、志向明確且能清楚表達自己想法的學生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6117C733-F797-16EB-F511-2820E59A37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D06CF5D3-4AA9-C1F8-D3DD-A4AFED0F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8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746" y="68708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導師自我介紹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830586"/>
            <a:ext cx="4070846" cy="40708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06972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個人簡介</a:t>
            </a:r>
            <a:endParaRPr lang="en-US" sz="220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99857" y="2350394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尊敬的家長們好，我是您孩子本學期的班導師。擁有多年教學經驗，專注於全人教育，相信每位學生都有無限潛能。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99857" y="3125292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本人秉持著愛心、耐心與專業精神，期待與各位家長共同合作，協助孩子們在磐石高中的學習旅程中健康成長、全面發展。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xmlns="" id="{52FFE5BE-18AD-28C5-73A9-48C3488B9E3D}"/>
              </a:ext>
            </a:extLst>
          </p:cNvPr>
          <p:cNvSpPr/>
          <p:nvPr/>
        </p:nvSpPr>
        <p:spPr>
          <a:xfrm>
            <a:off x="3449043" y="805209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154D898-36FC-1FFF-CC07-212984AE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3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6929" y="65572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分發入學與分科測驗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00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分發入學特色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5220" y="2596707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全依考試成績計算，不需面試或繳交備審資料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3498083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為未通過前兩管道學生提供最後升學機會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399459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適合應試能力強、偏好單一標準評量的學生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2857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分科測驗科目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18061" y="2595756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共8科，考生可自由選考：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18062" y="3158394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數學甲、數學乙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18062" y="3721032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物理、化學、生物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18062" y="4283670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歷史、地理、公民與社會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xmlns="" id="{3F3595BF-E5E8-5611-F9DC-29128A3F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3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61877" y="2722166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各項升學管道及考試時程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4166890"/>
            <a:ext cx="10869018" cy="19050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56159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479649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1541661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6791" y="4828481"/>
            <a:ext cx="167778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6791" y="5186164"/>
            <a:ext cx="167778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9-1月進行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71218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694708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3756719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041849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學測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041849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115/1/17-1/19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86376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9866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5971877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57007" y="4828481"/>
            <a:ext cx="167788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/</a:t>
            </a:r>
          </a:p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257007" y="570440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3-5月進行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301533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125023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19"/>
          <p:cNvSpPr/>
          <p:nvPr/>
        </p:nvSpPr>
        <p:spPr>
          <a:xfrm>
            <a:off x="8187035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472164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472164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115/7/11-7/12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0516692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0340182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4"/>
          <p:cNvSpPr/>
          <p:nvPr/>
        </p:nvSpPr>
        <p:spPr>
          <a:xfrm>
            <a:off x="10402193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687322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分發放榜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9687322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8月中旬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0" name="Google Shape;286;p1" descr="磐石校徽">
            <a:extLst>
              <a:ext uri="{FF2B5EF4-FFF2-40B4-BE49-F238E27FC236}">
                <a16:creationId xmlns:a16="http://schemas.microsoft.com/office/drawing/2014/main" xmlns="" id="{EA420FB3-813B-8912-81AA-D6D3490C9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37" y="2552092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投影片編號版面配置區 30">
            <a:extLst>
              <a:ext uri="{FF2B5EF4-FFF2-40B4-BE49-F238E27FC236}">
                <a16:creationId xmlns:a16="http://schemas.microsoft.com/office/drawing/2014/main" xmlns="" id="{22D52D60-A8CB-9A34-8649-3D7E6311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0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4946" y="2571254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升大學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相關考試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APCS程式先修檢測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每年1月、6月及10月，共三次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觀念題：選擇題40題，分兩節，每節60分鐘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實作題：撰寫程式，考試時間150分鐘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492" y="5332809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適合對象：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有志於資工、資管相關科系的學生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0406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英語聽力測驗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0406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</a:t>
            </a:r>
            <a:r>
              <a:rPr lang="en-US" b="1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：</a:t>
            </a:r>
            <a:r>
              <a:rPr lang="zh-TW" alt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今年</a:t>
            </a:r>
            <a:r>
              <a:rPr lang="en-US" altLang="zh-TW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10/18</a:t>
            </a:r>
            <a:r>
              <a:rPr lang="zh-TW" alt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altLang="zh-TW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12/13</a:t>
            </a:r>
            <a:r>
              <a:rPr 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，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共兩次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0406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0406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語音試題：每題僅播放一次，需快速理解作答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0406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測驗範圍：依高中英文課綱所訂內容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04062" y="5423793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23272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術科考試：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音樂、美術、體育，10-11月報名，1-2月考試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ED4932A1-D997-37C8-34F8-C10665EF7C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28" y="2436189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5459327F-7690-F457-8BA4-AC0950F3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31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564" y="687734"/>
            <a:ext cx="496143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學習歷程檔案包含六大項目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47526" y="1444227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學習歷程檔案是申請入學的重要參考資料，記錄學生高中三年的全方位表現：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1" y="2170309"/>
            <a:ext cx="248047" cy="3100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9885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基本資料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98859" y="2553839"/>
            <a:ext cx="294778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由學校行政人員登錄，包括學生的學籍、班級等基本信息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5332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31" y="2170309"/>
            <a:ext cx="248047" cy="3100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90689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修課紀錄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90689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記錄學生在高中三年的課程與成績，由學校負責上傳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04525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261" y="2170309"/>
            <a:ext cx="248047" cy="3100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8261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課程學習成果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582618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每學期可上傳最多3件，展示課堂內的學習亮點，如報告、作品或實作成果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6149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3" y="3916710"/>
            <a:ext cx="248047" cy="31005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9886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多元表現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198861" y="4300241"/>
            <a:ext cx="294778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每學年最多可上傳10件，涵蓋社團活動、競賽、證照、服務學習等課堂外表現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435332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333" y="3916710"/>
            <a:ext cx="248047" cy="3100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90691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學習歷程自述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4890691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撰寫個人學習反思、未來規劃與就讀動機，是大學教授最重視的部分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804525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263" y="3916710"/>
            <a:ext cx="248047" cy="310058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58262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其他補充資料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8582620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如推薦信、自傳等，依申請校系需求提供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Text 20"/>
          <p:cNvSpPr/>
          <p:nvPr/>
        </p:nvSpPr>
        <p:spPr>
          <a:xfrm>
            <a:off x="661490" y="5674468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紅字部份是需由學生自行上傳的部份，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/>
            </a:r>
            <a:b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</a:b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建議家長從高一開始就鼓勵孩子累積各方面表現，並定期整理收集相關資料，以便日後申請入學使用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xmlns="" id="{48A1E9A0-F2E6-3E05-51CC-B640D57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2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140527"/>
            <a:ext cx="6297018" cy="143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升學資源指南</a:t>
            </a: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選擇未來的智慧工具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85891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為協助學生和家長掌握重要升學資訊，本簡報將介紹十個實用的升學網站，讓您在選擇未來學習道路時能做出明智的決定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B9C560F-F5C3-A258-9786-E931A42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31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461" y="682509"/>
            <a:ext cx="7163711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 /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大學學系探索量表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34418"/>
            <a:ext cx="5284688" cy="23437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01637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透過專業心理量表評估，了解自己的興趣傾向與適合學系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70" y="1534418"/>
            <a:ext cx="3238500" cy="32321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2170" y="5160781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登入資訊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52170" y="5475602"/>
            <a:ext cx="528468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帳號：身份證字號密碼：Sphs+學號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52170" y="59790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財團法人大學入學考試中心基金會-心理量表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7235682D-16F6-86E2-5FD5-DDF5D3B5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544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764" y="652065"/>
            <a:ext cx="3308846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ColleGo－－18學群介紹</a:t>
            </a:r>
          </a:p>
        </p:txBody>
      </p:sp>
      <p:sp>
        <p:nvSpPr>
          <p:cNvPr id="3" name="Shape 1"/>
          <p:cNvSpPr/>
          <p:nvPr/>
        </p:nvSpPr>
        <p:spPr>
          <a:xfrm>
            <a:off x="6614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970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全面了解學群特色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70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ColleGo提供18個學群的詳細介紹，包括課程內容、未來發展方向及適合特質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2544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Text 5"/>
          <p:cNvSpPr/>
          <p:nvPr/>
        </p:nvSpPr>
        <p:spPr>
          <a:xfrm>
            <a:off x="446097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探索學系差異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6097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比較同一學群內不同學系的特色，幫助學生找到最適合自己的專業領域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893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81249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互動式學習資源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249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提供豐富的影片、圖表和說明，讓學生能更立體地認識各學群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7" y="2751183"/>
            <a:ext cx="5284688" cy="2651026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85" y="2751183"/>
            <a:ext cx="3257550" cy="32448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237785" y="613424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9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ColleGo!</a:t>
            </a:r>
            <a:endParaRPr lang="en-US" sz="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E5DF97F6-4FCD-761E-85C4-8EEFC8E5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26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6455" y="710009"/>
            <a:ext cx="3637657" cy="413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大學問－－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考招制度資訊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321892"/>
            <a:ext cx="6392268" cy="322044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1492" y="4691162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1406" y="4736604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最新升學制度解析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1406" y="5075535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深入淺出地解釋繁星推薦、申請入學與分發入學等管道的特色與流程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61492" y="5551884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1406" y="5597327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大學校系資訊整合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1406" y="5936258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全台各大學校系的招生名額、錄取門檻等重要數據一目了然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68" y="1321892"/>
            <a:ext cx="2976968" cy="2976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76516" y="4462859"/>
            <a:ext cx="4153992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大學問 - 升大學 找大學問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76516" y="4823421"/>
            <a:ext cx="4153992" cy="773906"/>
          </a:xfrm>
          <a:prstGeom prst="roundRect">
            <a:avLst>
              <a:gd name="adj" fmla="val 153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75" y="5025331"/>
            <a:ext cx="165298" cy="1322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06332" y="4988720"/>
            <a:ext cx="3591918" cy="423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提供第一手升學資訊，包括各校系招生動態、考情分析、選填志願策略等實用內容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756E0B37-8A71-7D08-CA8A-270C0FD7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5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0483" y="682597"/>
            <a:ext cx="4378722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學測數AB/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分科數甲乙-參採查詢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83" y="1643532"/>
            <a:ext cx="5284688" cy="31810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61" y="1643532"/>
            <a:ext cx="2393066" cy="239306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491161" y="4463779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功能特色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6491161" y="4778600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精確查詢各校系對數學考科的參採要求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91161" y="51929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按照數學考科類別分類呈現相關校系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491161" y="5607276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提供多種篩選條件，快速找到符合條件的校系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491161" y="602161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大學繁星推薦、申請入學、分發入學參採數學考科查詢系統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690E3CFA-7870-F3FB-71FA-C991FE9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5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6024" y="713879"/>
            <a:ext cx="3071614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學習歷程參採重點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277342"/>
            <a:ext cx="307082" cy="307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校系參採項目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詳細列出各校系重視的學習歷程項目，包括課程學習成果、多元表現等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61" y="1277342"/>
            <a:ext cx="307082" cy="3070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566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學習準備方向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35661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提供校系期待的學習準備建議，幫助學生有針對性地發展個人特色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31" y="1277342"/>
            <a:ext cx="307082" cy="3070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0983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評分標準參考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09831" y="2076261"/>
            <a:ext cx="3520678" cy="19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了解各校系如何評分學習歷程，掌握製作檔案的重點與方向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2672854"/>
            <a:ext cx="5284688" cy="339913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69" y="2672853"/>
            <a:ext cx="2538539" cy="257299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5822" y="5482431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學習準備建議方向查詢-招聯會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64261B28-F1BA-D7E6-07D9-1A996811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72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454" y="688370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帶班理念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4" name="Shape 2"/>
          <p:cNvSpPr/>
          <p:nvPr/>
        </p:nvSpPr>
        <p:spPr>
          <a:xfrm>
            <a:off x="850503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" y="2026824"/>
            <a:ext cx="255092" cy="31888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50504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關愛每一位學生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0503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理解每位學生的獨特性，給予適當的關懷與尊重，建立信任關係。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47468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9" name="Shape 6"/>
          <p:cNvSpPr/>
          <p:nvPr/>
        </p:nvSpPr>
        <p:spPr>
          <a:xfrm>
            <a:off x="4536480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52" y="2026824"/>
            <a:ext cx="255092" cy="31888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36480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啟發學習動機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536480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培養學生的學習興趣與自主學習能力，引導他們發現知識的樂趣。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033444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14" name="Shape 10"/>
          <p:cNvSpPr/>
          <p:nvPr/>
        </p:nvSpPr>
        <p:spPr>
          <a:xfrm>
            <a:off x="8222457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28" y="2026824"/>
            <a:ext cx="255092" cy="31888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222457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師生家長協作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2457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與家長保持密切溝通，共同關注學生的成長與發展需求。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61492" y="532725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我相信透過正向引導、嚴格要求與溫暖支持的平衡，能幫助學生建立健全的人格與優秀的學業表現。期待與各位家長共同協作，為孩子的未來奠定堅實基礎。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xmlns="" id="{1843B59E-8062-C50E-1250-CC2156CD6B24}"/>
              </a:ext>
            </a:extLst>
          </p:cNvPr>
          <p:cNvSpPr/>
          <p:nvPr/>
        </p:nvSpPr>
        <p:spPr>
          <a:xfrm>
            <a:off x="2783736" y="753261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xmlns="" id="{BA9516DE-941C-BA71-A8FB-1B2B84AB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50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373" y="639614"/>
            <a:ext cx="6298704" cy="529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TW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歷屆成績資料整理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2" y="1409122"/>
            <a:ext cx="5230118" cy="2646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5882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5年+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61145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歷屆資料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5882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收錄近五年以上的各校系錄取分數與排名變化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86857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1000+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82120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校系覆蓋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6857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涵蓋全台灣上千個大學校系的完整招生資訊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314" y="1630356"/>
            <a:ext cx="2644992" cy="262915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61882" y="4428975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1882" y="4863156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歷年最低錄取分數趨勢分析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961882" y="51934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同分參酌順序一目了然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961882" y="55237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志願序模擬與推薦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961882" y="5947320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University TW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7B9ED54C-9A63-35DF-526B-BBE95DB5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19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6952" y="660501"/>
            <a:ext cx="5985371" cy="360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IOH－－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學長姐分享選擇這條路可能會發生的事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" y="1150442"/>
            <a:ext cx="6457851" cy="34311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713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8013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6706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真實學習經驗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6706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來自各大學校系的學長姐分享真實的學習經驗，包括課程難度、教學風格、考試方式等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07235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3894534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73228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生活與實習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73228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了解不同學校的校園生活、社團活動、實習機會以及就業出路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0713" y="5746453"/>
            <a:ext cx="6457851" cy="735508"/>
          </a:xfrm>
          <a:prstGeom prst="roundRect">
            <a:avLst>
              <a:gd name="adj" fmla="val 828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08013" y="5746453"/>
            <a:ext cx="50800" cy="735508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706" y="5874345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選擇指引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6706" y="6169620"/>
            <a:ext cx="6163965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提供選擇學校和科系的建議與反思，幫助學生避免常見的選擇錯誤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99" y="1150442"/>
            <a:ext cx="3282950" cy="327025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366100" y="4550370"/>
            <a:ext cx="4211439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IOH 開放個人經驗平台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366100" y="4864496"/>
            <a:ext cx="4211439" cy="638869"/>
          </a:xfrm>
          <a:prstGeom prst="roundRect">
            <a:avLst>
              <a:gd name="adj" fmla="val 21190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93" y="5041007"/>
            <a:ext cx="144066" cy="1151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740551" y="5008464"/>
            <a:ext cx="3721794" cy="18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超過2,000位學長姐的經驗分享，涵蓋國內外近百所大學的各個科系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1606959F-0257-9714-883A-573559CF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893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336" y="654151"/>
            <a:ext cx="5655568" cy="37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104升學地圖－－畢業後的生活 (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薪水工作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1204913"/>
            <a:ext cx="5298678" cy="25682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0082" y="3909020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實用數據分析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5567859" y="4293791"/>
            <a:ext cx="380901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082" y="4595515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薪資透明度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082" y="4904781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各學系畢業生的起薪、五年後薪資變化一目了然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0082" y="5460107"/>
            <a:ext cx="4925517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8"/>
          <p:cNvSpPr/>
          <p:nvPr/>
        </p:nvSpPr>
        <p:spPr>
          <a:xfrm>
            <a:off x="650082" y="5460107"/>
            <a:ext cx="3694113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5666086" y="5460107"/>
            <a:ext cx="282674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75%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082" y="5761832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就業趨勢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082" y="607109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了解各科系畢業生常見的就業方向與產業分布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90" y="1204912"/>
            <a:ext cx="2704107" cy="27041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43242" y="4336057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243242" y="4645322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學系與職業間的關聯性分析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243242" y="488067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畢業生職涯發展路徑圖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243242" y="511601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不同產業的需求趨勢預測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6243242" y="541784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104升學就業地圖－了解畢業出路的第一選擇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3E327DD7-1B4B-7547-663E-E989A3E5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66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47205" y="284073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學習歷程網站介紹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714850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協助您的孩子規劃未來，記錄成長足跡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931CB36-EB08-71EE-6989-595EDA14EEF4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33A6476-F51C-E9A3-09E4-49CAE415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43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4265" y="677713"/>
            <a:ext cx="6024662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作伙學！－－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學檔介紹、成果展示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21122"/>
            <a:ext cx="5238552" cy="32237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92551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作伙學平台提供學生完整的學習歷程檔案建置功能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07" y="1521123"/>
            <a:ext cx="3755628" cy="3755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98307" y="5457428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系統化整理學習成果，展現孩子的成長軌跡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98307" y="585896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作伙學官方網站 (108epo.com)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45941D6B-AAAB-E626-EF28-D07B05AA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18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137" y="695622"/>
            <a:ext cx="51574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Yory優歷－－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學檔模板參考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93799" y="1341884"/>
            <a:ext cx="5101828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00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只需註冊即可免費使用，不一定要花錢買方案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94508"/>
            <a:ext cx="6355358" cy="30727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92" y="5358507"/>
            <a:ext cx="635535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提供多種精美模板，讓孩子的學習歷程更具吸引力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132" y="2094508"/>
            <a:ext cx="3604419" cy="36044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050" y="5698927"/>
            <a:ext cx="409862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首頁｜Yory優歷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2FAE39FF-2D47-B4D7-05D4-4221DD48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928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981994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親職日-家庭教育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95128" y="3364111"/>
            <a:ext cx="491311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教養孩童，使他走當行的道，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4960" y="4120058"/>
            <a:ext cx="601354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就是到老他也不偏離。（箴言22：6）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1492" y="3080644"/>
            <a:ext cx="25400" cy="1795363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5918437-FF36-0058-F13F-7EBF80E03E62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A066E705-87BF-2C50-AFBE-FC974152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38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9575" y="708322"/>
            <a:ext cx="3997523" cy="499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青少年溝通的挑戰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21804" y="1387872"/>
            <a:ext cx="5275858" cy="299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為什麼孩子常常講「不知道」、「沒事」、「還好」？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805" y="1847453"/>
            <a:ext cx="5845969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根據陳志恆諮商心理師的專業見解，青少年透過簡短回應傳達的可能是：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21805" y="2283222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781645" y="2443064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拒絕溝通</a:t>
            </a:r>
            <a:endParaRPr 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1645" y="2852738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孩子可能覺得父母的問題過於侵入性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21805" y="3428306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781645" y="3588147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保護自我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1645" y="3997821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害怕表達真實想法會招來批評或責備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805" y="4573389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781645" y="4733231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獨立需求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1645" y="5142905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青少年正嘗試建立自我界限與獨立性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>
            <a:hlinkClick r:id="rId4"/>
          </p:cNvPr>
          <p:cNvSpPr/>
          <p:nvPr/>
        </p:nvSpPr>
        <p:spPr>
          <a:xfrm>
            <a:off x="6627614" y="5558632"/>
            <a:ext cx="471219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青少年是家長最頭痛的年紀，溝通障礙常讓雙方陷入困境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線上媒體 16" title="為什麼孩子常常講不知道、沒事、還好？因為他不想跟你溝通｜專訪陳志恆諮商心理師">
            <a:hlinkClick r:id="" action="ppaction://media"/>
            <a:extLst>
              <a:ext uri="{FF2B5EF4-FFF2-40B4-BE49-F238E27FC236}">
                <a16:creationId xmlns:a16="http://schemas.microsoft.com/office/drawing/2014/main" xmlns="" id="{FA046D61-D740-F1C5-0E7E-4FA487EC42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27614" y="2318096"/>
            <a:ext cx="5384329" cy="3039768"/>
          </a:xfrm>
          <a:prstGeom prst="rect">
            <a:avLst/>
          </a:prstGeom>
        </p:spPr>
      </p:pic>
      <p:sp>
        <p:nvSpPr>
          <p:cNvPr id="18" name="動作按鈕: 影片 17">
            <a:hlinkClick r:id="rId6" highlightClick="1"/>
            <a:extLst>
              <a:ext uri="{FF2B5EF4-FFF2-40B4-BE49-F238E27FC236}">
                <a16:creationId xmlns:a16="http://schemas.microsoft.com/office/drawing/2014/main" xmlns="" id="{6A6BA7A5-BA3D-AD49-99B8-337F806FC7CD}"/>
              </a:ext>
            </a:extLst>
          </p:cNvPr>
          <p:cNvSpPr/>
          <p:nvPr/>
        </p:nvSpPr>
        <p:spPr>
          <a:xfrm>
            <a:off x="9060005" y="5922818"/>
            <a:ext cx="519545" cy="477982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9CB23004-CA6B-996E-E75F-F2DF255C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9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644" y="704950"/>
            <a:ext cx="661471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孩子拒絕和你溝通，該怎麼辦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2" y="1810643"/>
            <a:ext cx="3167281" cy="756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0504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帶著好奇心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50503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以開放而非審判的態度接近孩子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668" y="1810643"/>
            <a:ext cx="3167281" cy="756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3680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不帶期待與情緒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003680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避免批評、質疑或過度期待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3655814"/>
            <a:ext cx="3167281" cy="756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50504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聆聽感受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50503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理解孩子行為背後的真正信息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668" y="3655814"/>
            <a:ext cx="3167281" cy="7560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003680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建立信任關係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003680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持續而耐心地維持開放的溝通管道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850503" y="5758460"/>
            <a:ext cx="4677461" cy="394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透過關注和耐心，我們能重新開啟與孩子的對話之門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線上媒體 15" title="『孩子拒絕和你溝通，該怎麼辦？』教你如何與小孩對話！{{對話的力量}}｜薩提爾的親子對話｜溝通 ｜溝通技巧｜溝通方法">
            <a:hlinkClick r:id="" action="ppaction://media"/>
            <a:extLst>
              <a:ext uri="{FF2B5EF4-FFF2-40B4-BE49-F238E27FC236}">
                <a16:creationId xmlns:a16="http://schemas.microsoft.com/office/drawing/2014/main" xmlns="" id="{F7F1D22B-B984-8415-9507-D98721462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56856" y="1783529"/>
            <a:ext cx="4990351" cy="2817344"/>
          </a:xfrm>
          <a:prstGeom prst="rect">
            <a:avLst/>
          </a:prstGeom>
        </p:spPr>
      </p:pic>
      <p:sp>
        <p:nvSpPr>
          <p:cNvPr id="17" name="動作按鈕: 影片 16">
            <a:hlinkClick r:id="rId9" highlightClick="1"/>
            <a:extLst>
              <a:ext uri="{FF2B5EF4-FFF2-40B4-BE49-F238E27FC236}">
                <a16:creationId xmlns:a16="http://schemas.microsoft.com/office/drawing/2014/main" xmlns="" id="{BCB776CA-0035-0979-28CF-15E3F0C1C95A}"/>
              </a:ext>
            </a:extLst>
          </p:cNvPr>
          <p:cNvSpPr/>
          <p:nvPr/>
        </p:nvSpPr>
        <p:spPr>
          <a:xfrm>
            <a:off x="9519553" y="4789836"/>
            <a:ext cx="467591" cy="439440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5EF31E3E-C847-FE6C-4D43-D1788BA2C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212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33205" y="4355207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625"/>
              </a:lnSpc>
            </a:pPr>
            <a:r>
              <a:rPr lang="en-US" sz="4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教育部家庭教育網資源</a:t>
            </a:r>
            <a:endParaRPr 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5229325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豐富的親職教育資源，協助家長面對教養挑戰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5744370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網站連結：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familyedu.moe.gov.tw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FCCB98F-A825-BACF-8A01-781632F9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4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503" y="69735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歡迎來訪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1" y="1417656"/>
            <a:ext cx="1086901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非常感謝您將孩子送來本校就讀，相信您的選擇是正確的。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61491" y="200820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孩子在校的學習和生活，需要您的關心，請您多和學校聯繫，我們將竭誠為您服務！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1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61491" y="3675577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491" y="3820834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學校總機：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03-5223946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90456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190456" y="3675577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90456" y="3820834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1491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1491" y="4749818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1491" y="4895075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90456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90456" y="4749818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190456" y="4895075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總務處分機：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231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1491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05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61491" y="5824060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61491" y="5969316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輔導處分機：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280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190456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190456" y="5824060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190456" y="5969316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教官室分機：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217、218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xmlns="" id="{AD7AFF93-BB97-5789-7F95-5CB4555C3EC2}"/>
              </a:ext>
            </a:extLst>
          </p:cNvPr>
          <p:cNvSpPr/>
          <p:nvPr/>
        </p:nvSpPr>
        <p:spPr>
          <a:xfrm>
            <a:off x="661492" y="2472945"/>
            <a:ext cx="10965935" cy="550667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xmlns="" id="{9BAFD489-79CC-DACA-45BC-87B9101997CF}"/>
              </a:ext>
            </a:extLst>
          </p:cNvPr>
          <p:cNvSpPr/>
          <p:nvPr/>
        </p:nvSpPr>
        <p:spPr>
          <a:xfrm>
            <a:off x="755997" y="2591540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導師連絡資訊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：</a:t>
            </a: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</a:t>
            </a:r>
            <a:r>
              <a:rPr lang="en-US" altLang="zh-TW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 (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分機、是否留手機、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LINE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等，請導師自行更正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D472D689-C842-EA8B-1D00-077DCC3F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762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14" y="518815"/>
            <a:ext cx="4245074" cy="53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167"/>
              </a:lnSpc>
            </a:pPr>
            <a:r>
              <a:rPr lang="en-US" sz="3333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網站資源一覽</a:t>
            </a:r>
            <a:endParaRPr lang="en-US" sz="3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2301" y="1304131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21114" y="1492944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法規事項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21114" y="1859955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家庭教育相關法規與政策參考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32301" y="2490094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21114" y="2678907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家庭教育專欄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21114" y="3045917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專家撰寫的教養知識與策略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2301" y="3676055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21114" y="3864868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親職教養資源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21114" y="4231878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實用的教養工具與方法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2301" y="4862017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21114" y="5050830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出版資源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21114" y="5417840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書籍、手冊與多媒體教材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232301" y="6069211"/>
            <a:ext cx="6299398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家長可善加利用這些資源，強化親子關係與教養技巧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0E66F860-12C8-EB10-013A-178607EA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237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265462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416"/>
              </a:lnSpc>
            </a:pPr>
            <a:r>
              <a:rPr lang="en-US" sz="5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感謝您的蒞臨</a:t>
            </a: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91784" y="3364111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讓我們的用心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91784" y="4120058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成就您孩子的未來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A4C3492-3AE0-0F4A-557B-C4B3E786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59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30655" y="3111996"/>
            <a:ext cx="2103140" cy="2103140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81" y="3111996"/>
            <a:ext cx="2103140" cy="2103140"/>
          </a:xfrm>
          <a:prstGeom prst="rect">
            <a:avLst/>
          </a:prstGeom>
        </p:spPr>
      </p:pic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07" y="3111996"/>
            <a:ext cx="2103140" cy="210314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23615" y="678954"/>
            <a:ext cx="3505200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關於我們這一班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98306" y="1162447"/>
            <a:ext cx="2795290" cy="262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班級經營，讓我們一起來努力</a:t>
            </a: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!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4248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5" name="Text 3"/>
          <p:cNvSpPr/>
          <p:nvPr/>
        </p:nvSpPr>
        <p:spPr>
          <a:xfrm>
            <a:off x="813494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13494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普通科一年級＿班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28815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8" name="Text 6"/>
          <p:cNvSpPr/>
          <p:nvPr/>
        </p:nvSpPr>
        <p:spPr>
          <a:xfrm>
            <a:off x="4488061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導師：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88061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003382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11" name="Text 9"/>
          <p:cNvSpPr/>
          <p:nvPr/>
        </p:nvSpPr>
        <p:spPr>
          <a:xfrm>
            <a:off x="8162628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協助教師：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62628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4249" y="2639020"/>
            <a:ext cx="10883503" cy="280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375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班級人數統計</a:t>
            </a:r>
            <a:endParaRPr lang="en-US" sz="1375" dirty="0"/>
          </a:p>
        </p:txBody>
      </p:sp>
      <p:sp>
        <p:nvSpPr>
          <p:cNvPr id="14" name="Text 12"/>
          <p:cNvSpPr/>
          <p:nvPr/>
        </p:nvSpPr>
        <p:spPr>
          <a:xfrm>
            <a:off x="1547317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533426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男生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33591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 16"/>
          <p:cNvSpPr/>
          <p:nvPr/>
        </p:nvSpPr>
        <p:spPr>
          <a:xfrm>
            <a:off x="5219601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女生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8919865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 19"/>
          <p:cNvSpPr/>
          <p:nvPr/>
        </p:nvSpPr>
        <p:spPr>
          <a:xfrm>
            <a:off x="8905875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總共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386006" y="6127850"/>
            <a:ext cx="11419987" cy="21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班級願景：</a:t>
            </a: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以愛、關懷與尊重來營造安全快樂、積極進取、團結合作、歡樂和諧的學習環境與班級氣氛。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4CE36D2D-CE97-BD36-68F0-0E65A4F6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66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AF88E-93C8-B92C-FD9C-AE5E1EA9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911D94D7-A096-BB3F-FB91-D9174B95ED95}"/>
              </a:ext>
            </a:extLst>
          </p:cNvPr>
          <p:cNvSpPr/>
          <p:nvPr/>
        </p:nvSpPr>
        <p:spPr>
          <a:xfrm>
            <a:off x="844350" y="750293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親職日活動流程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D1F8C268-7A8D-62F6-2214-C6E90B43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5" name="Shape 1">
            <a:extLst>
              <a:ext uri="{FF2B5EF4-FFF2-40B4-BE49-F238E27FC236}">
                <a16:creationId xmlns:a16="http://schemas.microsoft.com/office/drawing/2014/main" xmlns="" id="{02781668-DEEF-8E57-A86B-8DA5CAB5DA83}"/>
              </a:ext>
            </a:extLst>
          </p:cNvPr>
          <p:cNvSpPr/>
          <p:nvPr/>
        </p:nvSpPr>
        <p:spPr>
          <a:xfrm>
            <a:off x="661492" y="1570038"/>
            <a:ext cx="10869018" cy="3330069"/>
          </a:xfrm>
          <a:prstGeom prst="roundRect">
            <a:avLst>
              <a:gd name="adj" fmla="val 4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36" name="Shape 2">
            <a:extLst>
              <a:ext uri="{FF2B5EF4-FFF2-40B4-BE49-F238E27FC236}">
                <a16:creationId xmlns:a16="http://schemas.microsoft.com/office/drawing/2014/main" xmlns="" id="{49AE9FA0-B385-F36C-3B0A-794CDD83476E}"/>
              </a:ext>
            </a:extLst>
          </p:cNvPr>
          <p:cNvSpPr/>
          <p:nvPr/>
        </p:nvSpPr>
        <p:spPr>
          <a:xfrm>
            <a:off x="667842" y="1576388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xmlns="" id="{9EE778B4-ED6C-B52C-686B-942DB218BDD5}"/>
              </a:ext>
            </a:extLst>
          </p:cNvPr>
          <p:cNvSpPr/>
          <p:nvPr/>
        </p:nvSpPr>
        <p:spPr>
          <a:xfrm>
            <a:off x="857052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時間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xmlns="" id="{50A3BC89-CA12-8331-1A4A-3EEF7C48BC37}"/>
              </a:ext>
            </a:extLst>
          </p:cNvPr>
          <p:cNvSpPr/>
          <p:nvPr/>
        </p:nvSpPr>
        <p:spPr>
          <a:xfrm>
            <a:off x="3574257" y="1696145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對象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 5">
            <a:extLst>
              <a:ext uri="{FF2B5EF4-FFF2-40B4-BE49-F238E27FC236}">
                <a16:creationId xmlns:a16="http://schemas.microsoft.com/office/drawing/2014/main" xmlns="" id="{31EB340F-E94A-EA7D-FEE7-B75FEBB484A9}"/>
              </a:ext>
            </a:extLst>
          </p:cNvPr>
          <p:cNvSpPr/>
          <p:nvPr/>
        </p:nvSpPr>
        <p:spPr>
          <a:xfrm>
            <a:off x="5663046" y="1696145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活動項目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 6">
            <a:extLst>
              <a:ext uri="{FF2B5EF4-FFF2-40B4-BE49-F238E27FC236}">
                <a16:creationId xmlns:a16="http://schemas.microsoft.com/office/drawing/2014/main" xmlns="" id="{E7A1DC27-0B43-8F68-74E3-A11BBFC0A852}"/>
              </a:ext>
            </a:extLst>
          </p:cNvPr>
          <p:cNvSpPr/>
          <p:nvPr/>
        </p:nvSpPr>
        <p:spPr>
          <a:xfrm>
            <a:off x="9002316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地點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Shape 17">
            <a:extLst>
              <a:ext uri="{FF2B5EF4-FFF2-40B4-BE49-F238E27FC236}">
                <a16:creationId xmlns:a16="http://schemas.microsoft.com/office/drawing/2014/main" xmlns="" id="{A83BB574-51ED-383B-2699-85805229F933}"/>
              </a:ext>
            </a:extLst>
          </p:cNvPr>
          <p:cNvSpPr/>
          <p:nvPr/>
        </p:nvSpPr>
        <p:spPr>
          <a:xfrm>
            <a:off x="680542" y="2149773"/>
            <a:ext cx="10856318" cy="88234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18">
            <a:extLst>
              <a:ext uri="{FF2B5EF4-FFF2-40B4-BE49-F238E27FC236}">
                <a16:creationId xmlns:a16="http://schemas.microsoft.com/office/drawing/2014/main" xmlns="" id="{89CF6929-6C39-B899-1A32-46D005193E07}"/>
              </a:ext>
            </a:extLst>
          </p:cNvPr>
          <p:cNvSpPr/>
          <p:nvPr/>
        </p:nvSpPr>
        <p:spPr>
          <a:xfrm>
            <a:off x="844350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09：00～10：50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 19">
            <a:extLst>
              <a:ext uri="{FF2B5EF4-FFF2-40B4-BE49-F238E27FC236}">
                <a16:creationId xmlns:a16="http://schemas.microsoft.com/office/drawing/2014/main" xmlns="" id="{08E7E8CC-4ECA-7D91-0946-7562762DF5C7}"/>
              </a:ext>
            </a:extLst>
          </p:cNvPr>
          <p:cNvSpPr/>
          <p:nvPr/>
        </p:nvSpPr>
        <p:spPr>
          <a:xfrm>
            <a:off x="3561555" y="242728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 20">
            <a:extLst>
              <a:ext uri="{FF2B5EF4-FFF2-40B4-BE49-F238E27FC236}">
                <a16:creationId xmlns:a16="http://schemas.microsoft.com/office/drawing/2014/main" xmlns="" id="{1DEA00AE-9501-A185-AE55-A4C35A10CCA9}"/>
              </a:ext>
            </a:extLst>
          </p:cNvPr>
          <p:cNvSpPr/>
          <p:nvPr/>
        </p:nvSpPr>
        <p:spPr>
          <a:xfrm>
            <a:off x="5650344" y="242728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班級座談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 21">
            <a:extLst>
              <a:ext uri="{FF2B5EF4-FFF2-40B4-BE49-F238E27FC236}">
                <a16:creationId xmlns:a16="http://schemas.microsoft.com/office/drawing/2014/main" xmlns="" id="{8076951D-A24B-9933-A666-E98F82D6214D}"/>
              </a:ext>
            </a:extLst>
          </p:cNvPr>
          <p:cNvSpPr/>
          <p:nvPr/>
        </p:nvSpPr>
        <p:spPr>
          <a:xfrm>
            <a:off x="8989614" y="242728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Shape 22">
            <a:extLst>
              <a:ext uri="{FF2B5EF4-FFF2-40B4-BE49-F238E27FC236}">
                <a16:creationId xmlns:a16="http://schemas.microsoft.com/office/drawing/2014/main" xmlns="" id="{9B826D4F-1783-43F7-5F38-C677C9C0D33B}"/>
              </a:ext>
            </a:extLst>
          </p:cNvPr>
          <p:cNvSpPr/>
          <p:nvPr/>
        </p:nvSpPr>
        <p:spPr>
          <a:xfrm>
            <a:off x="655140" y="3240903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23">
            <a:extLst>
              <a:ext uri="{FF2B5EF4-FFF2-40B4-BE49-F238E27FC236}">
                <a16:creationId xmlns:a16="http://schemas.microsoft.com/office/drawing/2014/main" xmlns="" id="{90535866-EDF0-BE00-CAB7-F7092079CDE1}"/>
              </a:ext>
            </a:extLst>
          </p:cNvPr>
          <p:cNvSpPr/>
          <p:nvPr/>
        </p:nvSpPr>
        <p:spPr>
          <a:xfrm>
            <a:off x="844350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11：00～12：00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24">
            <a:extLst>
              <a:ext uri="{FF2B5EF4-FFF2-40B4-BE49-F238E27FC236}">
                <a16:creationId xmlns:a16="http://schemas.microsoft.com/office/drawing/2014/main" xmlns="" id="{CBBB6A58-05ED-4B9B-691D-9946195EAEB8}"/>
              </a:ext>
            </a:extLst>
          </p:cNvPr>
          <p:cNvSpPr/>
          <p:nvPr/>
        </p:nvSpPr>
        <p:spPr>
          <a:xfrm>
            <a:off x="3561555" y="336066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 </a:t>
            </a:r>
            <a:r>
              <a:rPr lang="zh-TW" alt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各班代表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25">
            <a:extLst>
              <a:ext uri="{FF2B5EF4-FFF2-40B4-BE49-F238E27FC236}">
                <a16:creationId xmlns:a16="http://schemas.microsoft.com/office/drawing/2014/main" xmlns="" id="{6DED2EE5-A1A7-D9D5-0C88-BDA2ADD245F7}"/>
              </a:ext>
            </a:extLst>
          </p:cNvPr>
          <p:cNvSpPr/>
          <p:nvPr/>
        </p:nvSpPr>
        <p:spPr>
          <a:xfrm>
            <a:off x="5650344" y="3360660"/>
            <a:ext cx="295489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家長代表大會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Text 26">
            <a:extLst>
              <a:ext uri="{FF2B5EF4-FFF2-40B4-BE49-F238E27FC236}">
                <a16:creationId xmlns:a16="http://schemas.microsoft.com/office/drawing/2014/main" xmlns="" id="{F2E0C181-A1E0-8926-023D-823AE68737B8}"/>
              </a:ext>
            </a:extLst>
          </p:cNvPr>
          <p:cNvSpPr/>
          <p:nvPr/>
        </p:nvSpPr>
        <p:spPr>
          <a:xfrm>
            <a:off x="8989614" y="336066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演藝廳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Shape 27">
            <a:extLst>
              <a:ext uri="{FF2B5EF4-FFF2-40B4-BE49-F238E27FC236}">
                <a16:creationId xmlns:a16="http://schemas.microsoft.com/office/drawing/2014/main" xmlns="" id="{315D360C-C539-D1F1-6B6A-F6E884BC4CEE}"/>
              </a:ext>
            </a:extLst>
          </p:cNvPr>
          <p:cNvSpPr/>
          <p:nvPr/>
        </p:nvSpPr>
        <p:spPr>
          <a:xfrm>
            <a:off x="680542" y="3991621"/>
            <a:ext cx="10856318" cy="91483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28">
            <a:extLst>
              <a:ext uri="{FF2B5EF4-FFF2-40B4-BE49-F238E27FC236}">
                <a16:creationId xmlns:a16="http://schemas.microsoft.com/office/drawing/2014/main" xmlns="" id="{6C53930C-BEBE-F334-A0F5-B8D88275735B}"/>
              </a:ext>
            </a:extLst>
          </p:cNvPr>
          <p:cNvSpPr/>
          <p:nvPr/>
        </p:nvSpPr>
        <p:spPr>
          <a:xfrm>
            <a:off x="869752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12：00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29">
            <a:extLst>
              <a:ext uri="{FF2B5EF4-FFF2-40B4-BE49-F238E27FC236}">
                <a16:creationId xmlns:a16="http://schemas.microsoft.com/office/drawing/2014/main" xmlns="" id="{FC1BFBD9-988B-C930-9B9A-BA87637A1FFE}"/>
              </a:ext>
            </a:extLst>
          </p:cNvPr>
          <p:cNvSpPr/>
          <p:nvPr/>
        </p:nvSpPr>
        <p:spPr>
          <a:xfrm>
            <a:off x="3586957" y="4294040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30">
            <a:extLst>
              <a:ext uri="{FF2B5EF4-FFF2-40B4-BE49-F238E27FC236}">
                <a16:creationId xmlns:a16="http://schemas.microsoft.com/office/drawing/2014/main" xmlns="" id="{64E7AFCF-2783-58E3-84E5-4A954ACA2F36}"/>
              </a:ext>
            </a:extLst>
          </p:cNvPr>
          <p:cNvSpPr/>
          <p:nvPr/>
        </p:nvSpPr>
        <p:spPr>
          <a:xfrm>
            <a:off x="5675746" y="4294040"/>
            <a:ext cx="295489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散會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 31">
            <a:extLst>
              <a:ext uri="{FF2B5EF4-FFF2-40B4-BE49-F238E27FC236}">
                <a16:creationId xmlns:a16="http://schemas.microsoft.com/office/drawing/2014/main" xmlns="" id="{51514ED7-BAD4-AC7F-F910-A99A03E8667D}"/>
              </a:ext>
            </a:extLst>
          </p:cNvPr>
          <p:cNvSpPr/>
          <p:nvPr/>
        </p:nvSpPr>
        <p:spPr>
          <a:xfrm>
            <a:off x="9015016" y="429404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Text 32">
            <a:extLst>
              <a:ext uri="{FF2B5EF4-FFF2-40B4-BE49-F238E27FC236}">
                <a16:creationId xmlns:a16="http://schemas.microsoft.com/office/drawing/2014/main" xmlns="" id="{CA18EF46-7EA6-6408-4C34-2149E3EFAB6D}"/>
              </a:ext>
            </a:extLst>
          </p:cNvPr>
          <p:cNvSpPr/>
          <p:nvPr/>
        </p:nvSpPr>
        <p:spPr>
          <a:xfrm>
            <a:off x="667842" y="5322283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請家長依照時間安排參加各項活動，有任何問題歡迎隨時提出，我們將竭誠為您解答。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65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182D3A-DE92-4747-2D22-41FCAC62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9C89E0E1-F4A5-B4B1-3421-B2576FBA7D30}"/>
              </a:ext>
            </a:extLst>
          </p:cNvPr>
          <p:cNvSpPr/>
          <p:nvPr/>
        </p:nvSpPr>
        <p:spPr>
          <a:xfrm>
            <a:off x="834438" y="696525"/>
            <a:ext cx="7573268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114學年度第一學期重要行事曆</a:t>
            </a: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xmlns="" id="{BBD66BD3-9849-AC71-6DED-BE370A3CAB34}"/>
              </a:ext>
            </a:extLst>
          </p:cNvPr>
          <p:cNvSpPr/>
          <p:nvPr/>
        </p:nvSpPr>
        <p:spPr>
          <a:xfrm>
            <a:off x="661492" y="1672728"/>
            <a:ext cx="5215433" cy="4011315"/>
          </a:xfrm>
          <a:prstGeom prst="roundRect">
            <a:avLst>
              <a:gd name="adj" fmla="val 51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xmlns="" id="{A856B566-A948-810E-DDA1-446098E5975F}"/>
              </a:ext>
            </a:extLst>
          </p:cNvPr>
          <p:cNvSpPr/>
          <p:nvPr/>
        </p:nvSpPr>
        <p:spPr>
          <a:xfrm>
            <a:off x="667842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xmlns="" id="{F6E13389-BD71-CAD7-6AE3-56D83C53C26F}"/>
              </a:ext>
            </a:extLst>
          </p:cNvPr>
          <p:cNvSpPr/>
          <p:nvPr/>
        </p:nvSpPr>
        <p:spPr>
          <a:xfrm>
            <a:off x="847428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xmlns="" id="{B6369D6D-7FF3-51BB-8B30-A99B0C66C6E7}"/>
              </a:ext>
            </a:extLst>
          </p:cNvPr>
          <p:cNvSpPr/>
          <p:nvPr/>
        </p:nvSpPr>
        <p:spPr>
          <a:xfrm>
            <a:off x="2715865" y="1793081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xmlns="" id="{586F57E6-C555-ECBA-B8FB-C6E68FA8B2AD}"/>
              </a:ext>
            </a:extLst>
          </p:cNvPr>
          <p:cNvSpPr/>
          <p:nvPr/>
        </p:nvSpPr>
        <p:spPr>
          <a:xfrm>
            <a:off x="667842" y="2194421"/>
            <a:ext cx="5202733" cy="8026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xmlns="" id="{537BA045-1AC4-305A-DFB9-91DBD3AC8ED0}"/>
              </a:ext>
            </a:extLst>
          </p:cNvPr>
          <p:cNvSpPr/>
          <p:nvPr/>
        </p:nvSpPr>
        <p:spPr>
          <a:xfrm>
            <a:off x="847428" y="230842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114/09/08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-09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xmlns="" id="{571B1240-ED8F-ECED-D9BB-A192084B373E}"/>
              </a:ext>
            </a:extLst>
          </p:cNvPr>
          <p:cNvSpPr/>
          <p:nvPr/>
        </p:nvSpPr>
        <p:spPr>
          <a:xfrm>
            <a:off x="2702875" y="2308424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高中輔導課開始</a:t>
            </a:r>
            <a:endParaRPr lang="en-US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夜間多元選修開始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xmlns="" id="{83C13D4D-AE1C-20EE-8C19-EBA1234DE732}"/>
              </a:ext>
            </a:extLst>
          </p:cNvPr>
          <p:cNvSpPr/>
          <p:nvPr/>
        </p:nvSpPr>
        <p:spPr>
          <a:xfrm>
            <a:off x="667842" y="2997101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xmlns="" id="{9B29D2F2-205C-EC9D-6188-3F55142FAF5E}"/>
              </a:ext>
            </a:extLst>
          </p:cNvPr>
          <p:cNvSpPr/>
          <p:nvPr/>
        </p:nvSpPr>
        <p:spPr>
          <a:xfrm>
            <a:off x="847428" y="311110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114/09/08-09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xmlns="" id="{29AED97A-1D5E-5DCC-3BC4-68B271858CFE}"/>
              </a:ext>
            </a:extLst>
          </p:cNvPr>
          <p:cNvSpPr/>
          <p:nvPr/>
        </p:nvSpPr>
        <p:spPr>
          <a:xfrm>
            <a:off x="2702875" y="3111104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普三模考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#2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xmlns="" id="{223F2EAE-742C-21CC-7A4D-2091FC017800}"/>
              </a:ext>
            </a:extLst>
          </p:cNvPr>
          <p:cNvSpPr/>
          <p:nvPr/>
        </p:nvSpPr>
        <p:spPr>
          <a:xfrm>
            <a:off x="667842" y="3512443"/>
            <a:ext cx="5202733" cy="511572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xmlns="" id="{12A15E35-84B5-B1C0-A775-8ABA8D61037D}"/>
              </a:ext>
            </a:extLst>
          </p:cNvPr>
          <p:cNvSpPr/>
          <p:nvPr/>
        </p:nvSpPr>
        <p:spPr>
          <a:xfrm>
            <a:off x="667842" y="4082455"/>
            <a:ext cx="5202733" cy="45313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xmlns="" id="{A26819A5-D8E6-31AF-098A-74FE08286A25}"/>
              </a:ext>
            </a:extLst>
          </p:cNvPr>
          <p:cNvSpPr/>
          <p:nvPr/>
        </p:nvSpPr>
        <p:spPr>
          <a:xfrm>
            <a:off x="6321425" y="1672729"/>
            <a:ext cx="5215433" cy="4251772"/>
          </a:xfrm>
          <a:prstGeom prst="roundRect">
            <a:avLst>
              <a:gd name="adj" fmla="val 41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xmlns="" id="{65C0E403-1D63-0E90-30F4-9D1B0DB99FEB}"/>
              </a:ext>
            </a:extLst>
          </p:cNvPr>
          <p:cNvSpPr/>
          <p:nvPr/>
        </p:nvSpPr>
        <p:spPr>
          <a:xfrm>
            <a:off x="6327775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xmlns="" id="{98E26882-B289-2CAB-897B-17D1CB18B163}"/>
              </a:ext>
            </a:extLst>
          </p:cNvPr>
          <p:cNvSpPr/>
          <p:nvPr/>
        </p:nvSpPr>
        <p:spPr>
          <a:xfrm>
            <a:off x="6507361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xmlns="" id="{72116F69-7A63-09A8-51D1-884443F661DC}"/>
              </a:ext>
            </a:extLst>
          </p:cNvPr>
          <p:cNvSpPr/>
          <p:nvPr/>
        </p:nvSpPr>
        <p:spPr>
          <a:xfrm>
            <a:off x="8418616" y="179308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Shape 23">
            <a:extLst>
              <a:ext uri="{FF2B5EF4-FFF2-40B4-BE49-F238E27FC236}">
                <a16:creationId xmlns:a16="http://schemas.microsoft.com/office/drawing/2014/main" xmlns="" id="{E692F3E4-A674-A388-C6ED-BF24D41BEC88}"/>
              </a:ext>
            </a:extLst>
          </p:cNvPr>
          <p:cNvSpPr/>
          <p:nvPr/>
        </p:nvSpPr>
        <p:spPr>
          <a:xfrm>
            <a:off x="6327775" y="2194421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Shape 26">
            <a:extLst>
              <a:ext uri="{FF2B5EF4-FFF2-40B4-BE49-F238E27FC236}">
                <a16:creationId xmlns:a16="http://schemas.microsoft.com/office/drawing/2014/main" xmlns="" id="{A6EFDD6B-AF81-0138-38F3-184148D9D3EB}"/>
              </a:ext>
            </a:extLst>
          </p:cNvPr>
          <p:cNvSpPr/>
          <p:nvPr/>
        </p:nvSpPr>
        <p:spPr>
          <a:xfrm>
            <a:off x="6327775" y="2709764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xmlns="" id="{C1D040E8-B400-7C45-B997-A426B4455EA5}"/>
              </a:ext>
            </a:extLst>
          </p:cNvPr>
          <p:cNvSpPr/>
          <p:nvPr/>
        </p:nvSpPr>
        <p:spPr>
          <a:xfrm>
            <a:off x="6496451" y="2292917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114/12/24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28">
            <a:extLst>
              <a:ext uri="{FF2B5EF4-FFF2-40B4-BE49-F238E27FC236}">
                <a16:creationId xmlns:a16="http://schemas.microsoft.com/office/drawing/2014/main" xmlns="" id="{A412FA3A-BD81-94FC-DCAC-1227DC56E8DB}"/>
              </a:ext>
            </a:extLst>
          </p:cNvPr>
          <p:cNvSpPr/>
          <p:nvPr/>
        </p:nvSpPr>
        <p:spPr>
          <a:xfrm>
            <a:off x="8407706" y="2292918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校慶活動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xmlns="" id="{8BAC28CB-E0B7-3065-9280-40186542B5CA}"/>
              </a:ext>
            </a:extLst>
          </p:cNvPr>
          <p:cNvSpPr/>
          <p:nvPr/>
        </p:nvSpPr>
        <p:spPr>
          <a:xfrm>
            <a:off x="6327775" y="3225106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xmlns="" id="{C81D464E-7DCA-6B4F-90E1-7FBE45A06AA8}"/>
              </a:ext>
            </a:extLst>
          </p:cNvPr>
          <p:cNvSpPr/>
          <p:nvPr/>
        </p:nvSpPr>
        <p:spPr>
          <a:xfrm>
            <a:off x="6496451" y="2808259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01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05-06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xmlns="" id="{138A0594-BF51-1E38-6ECD-6D0A195B4067}"/>
              </a:ext>
            </a:extLst>
          </p:cNvPr>
          <p:cNvSpPr/>
          <p:nvPr/>
        </p:nvSpPr>
        <p:spPr>
          <a:xfrm>
            <a:off x="8407706" y="2808260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期末考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xmlns="" id="{BE586B4E-EF81-BD5B-205F-51AAA7637050}"/>
              </a:ext>
            </a:extLst>
          </p:cNvPr>
          <p:cNvSpPr/>
          <p:nvPr/>
        </p:nvSpPr>
        <p:spPr>
          <a:xfrm>
            <a:off x="6327775" y="3740448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 33">
            <a:extLst>
              <a:ext uri="{FF2B5EF4-FFF2-40B4-BE49-F238E27FC236}">
                <a16:creationId xmlns:a16="http://schemas.microsoft.com/office/drawing/2014/main" xmlns="" id="{194FE527-2A2C-3DB4-6881-37CF0CB5DCB1}"/>
              </a:ext>
            </a:extLst>
          </p:cNvPr>
          <p:cNvSpPr/>
          <p:nvPr/>
        </p:nvSpPr>
        <p:spPr>
          <a:xfrm>
            <a:off x="6496451" y="332360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xmlns="" id="{CB282141-6254-6B3F-AC4D-A2B063A73C63}"/>
              </a:ext>
            </a:extLst>
          </p:cNvPr>
          <p:cNvSpPr/>
          <p:nvPr/>
        </p:nvSpPr>
        <p:spPr>
          <a:xfrm>
            <a:off x="8407706" y="3323603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考前祈福禮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xmlns="" id="{97ED5E8E-9D2E-C298-CC87-8B7CD83E9539}"/>
              </a:ext>
            </a:extLst>
          </p:cNvPr>
          <p:cNvSpPr/>
          <p:nvPr/>
        </p:nvSpPr>
        <p:spPr>
          <a:xfrm>
            <a:off x="6327775" y="4255790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xmlns="" id="{C7FFC98B-CE66-A771-B11A-DE73F4249471}"/>
              </a:ext>
            </a:extLst>
          </p:cNvPr>
          <p:cNvSpPr/>
          <p:nvPr/>
        </p:nvSpPr>
        <p:spPr>
          <a:xfrm>
            <a:off x="6507361" y="436979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17-18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xmlns="" id="{15E40A8C-D790-D303-EF9A-A82764974720}"/>
              </a:ext>
            </a:extLst>
          </p:cNvPr>
          <p:cNvSpPr/>
          <p:nvPr/>
        </p:nvSpPr>
        <p:spPr>
          <a:xfrm>
            <a:off x="8418616" y="4369792"/>
            <a:ext cx="3113214" cy="56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學測考試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Shape 38">
            <a:extLst>
              <a:ext uri="{FF2B5EF4-FFF2-40B4-BE49-F238E27FC236}">
                <a16:creationId xmlns:a16="http://schemas.microsoft.com/office/drawing/2014/main" xmlns="" id="{79742448-2FB8-0541-B1AE-EAF9B6EFA576}"/>
              </a:ext>
            </a:extLst>
          </p:cNvPr>
          <p:cNvSpPr/>
          <p:nvPr/>
        </p:nvSpPr>
        <p:spPr>
          <a:xfrm>
            <a:off x="6327775" y="484025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 39">
            <a:extLst>
              <a:ext uri="{FF2B5EF4-FFF2-40B4-BE49-F238E27FC236}">
                <a16:creationId xmlns:a16="http://schemas.microsoft.com/office/drawing/2014/main" xmlns="" id="{C6220740-DA92-2D67-6AE7-ED251598C5D6}"/>
              </a:ext>
            </a:extLst>
          </p:cNvPr>
          <p:cNvSpPr/>
          <p:nvPr/>
        </p:nvSpPr>
        <p:spPr>
          <a:xfrm>
            <a:off x="6507361" y="495426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xmlns="" id="{86B87DC0-107D-1098-B893-05CE09AE1FEA}"/>
              </a:ext>
            </a:extLst>
          </p:cNvPr>
          <p:cNvSpPr/>
          <p:nvPr/>
        </p:nvSpPr>
        <p:spPr>
          <a:xfrm>
            <a:off x="8418616" y="495426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休業式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2">
            <a:extLst>
              <a:ext uri="{FF2B5EF4-FFF2-40B4-BE49-F238E27FC236}">
                <a16:creationId xmlns:a16="http://schemas.microsoft.com/office/drawing/2014/main" xmlns="" id="{CDED0D94-BC67-5D3F-07A9-4026C1520352}"/>
              </a:ext>
            </a:extLst>
          </p:cNvPr>
          <p:cNvSpPr/>
          <p:nvPr/>
        </p:nvSpPr>
        <p:spPr>
          <a:xfrm>
            <a:off x="654852" y="4548338"/>
            <a:ext cx="5202733" cy="561182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xmlns="" id="{1AD5DDD9-4416-9AEC-9088-DCF6395B0281}"/>
              </a:ext>
            </a:extLst>
          </p:cNvPr>
          <p:cNvSpPr/>
          <p:nvPr/>
        </p:nvSpPr>
        <p:spPr>
          <a:xfrm>
            <a:off x="834438" y="413480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10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29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30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 14">
            <a:extLst>
              <a:ext uri="{FF2B5EF4-FFF2-40B4-BE49-F238E27FC236}">
                <a16:creationId xmlns:a16="http://schemas.microsoft.com/office/drawing/2014/main" xmlns="" id="{99E07BA4-99EC-40BD-EB06-D09D729AEF68}"/>
              </a:ext>
            </a:extLst>
          </p:cNvPr>
          <p:cNvSpPr/>
          <p:nvPr/>
        </p:nvSpPr>
        <p:spPr>
          <a:xfrm>
            <a:off x="2702875" y="4134805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</a:t>
            </a: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三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模考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#3</a:t>
            </a:r>
            <a:endParaRPr lang="en-US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</p:txBody>
      </p:sp>
      <p:sp>
        <p:nvSpPr>
          <p:cNvPr id="44" name="Shape 15">
            <a:extLst>
              <a:ext uri="{FF2B5EF4-FFF2-40B4-BE49-F238E27FC236}">
                <a16:creationId xmlns:a16="http://schemas.microsoft.com/office/drawing/2014/main" xmlns="" id="{284BEC58-7A69-9DAC-3025-CD7B77E6820A}"/>
              </a:ext>
            </a:extLst>
          </p:cNvPr>
          <p:cNvSpPr/>
          <p:nvPr/>
        </p:nvSpPr>
        <p:spPr>
          <a:xfrm>
            <a:off x="654852" y="5168700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xmlns="" id="{0F2FCE23-86F0-0C23-B10D-B5C9800E1046}"/>
              </a:ext>
            </a:extLst>
          </p:cNvPr>
          <p:cNvSpPr/>
          <p:nvPr/>
        </p:nvSpPr>
        <p:spPr>
          <a:xfrm>
            <a:off x="834438" y="4755168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03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 17">
            <a:extLst>
              <a:ext uri="{FF2B5EF4-FFF2-40B4-BE49-F238E27FC236}">
                <a16:creationId xmlns:a16="http://schemas.microsoft.com/office/drawing/2014/main" xmlns="" id="{92B481DE-4213-F391-CCB3-3812CA622915}"/>
              </a:ext>
            </a:extLst>
          </p:cNvPr>
          <p:cNvSpPr/>
          <p:nvPr/>
        </p:nvSpPr>
        <p:spPr>
          <a:xfrm>
            <a:off x="2702875" y="4755168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</a:t>
            </a: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二</a:t>
            </a: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16">
            <a:extLst>
              <a:ext uri="{FF2B5EF4-FFF2-40B4-BE49-F238E27FC236}">
                <a16:creationId xmlns:a16="http://schemas.microsoft.com/office/drawing/2014/main" xmlns="" id="{ED7E6EBB-B856-DEBE-3EFC-8A1CAC5EB2BD}"/>
              </a:ext>
            </a:extLst>
          </p:cNvPr>
          <p:cNvSpPr/>
          <p:nvPr/>
        </p:nvSpPr>
        <p:spPr>
          <a:xfrm>
            <a:off x="860128" y="3609343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114/10/14-15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17">
            <a:extLst>
              <a:ext uri="{FF2B5EF4-FFF2-40B4-BE49-F238E27FC236}">
                <a16:creationId xmlns:a16="http://schemas.microsoft.com/office/drawing/2014/main" xmlns="" id="{ED6AE53B-FA2B-290D-8DA0-B1B25E6E90B3}"/>
              </a:ext>
            </a:extLst>
          </p:cNvPr>
          <p:cNvSpPr/>
          <p:nvPr/>
        </p:nvSpPr>
        <p:spPr>
          <a:xfrm>
            <a:off x="2702875" y="3609343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第一次段考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35">
            <a:extLst>
              <a:ext uri="{FF2B5EF4-FFF2-40B4-BE49-F238E27FC236}">
                <a16:creationId xmlns:a16="http://schemas.microsoft.com/office/drawing/2014/main" xmlns="" id="{0694C240-71B9-7CB3-C9FF-62918CE21D27}"/>
              </a:ext>
            </a:extLst>
          </p:cNvPr>
          <p:cNvSpPr/>
          <p:nvPr/>
        </p:nvSpPr>
        <p:spPr>
          <a:xfrm>
            <a:off x="6340475" y="5349825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Text 39">
            <a:extLst>
              <a:ext uri="{FF2B5EF4-FFF2-40B4-BE49-F238E27FC236}">
                <a16:creationId xmlns:a16="http://schemas.microsoft.com/office/drawing/2014/main" xmlns="" id="{73F04BE1-040C-83B0-9CFF-EF65F5087161}"/>
              </a:ext>
            </a:extLst>
          </p:cNvPr>
          <p:cNvSpPr/>
          <p:nvPr/>
        </p:nvSpPr>
        <p:spPr>
          <a:xfrm>
            <a:off x="6507361" y="5493495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115/1/21-23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40">
            <a:extLst>
              <a:ext uri="{FF2B5EF4-FFF2-40B4-BE49-F238E27FC236}">
                <a16:creationId xmlns:a16="http://schemas.microsoft.com/office/drawing/2014/main" xmlns="" id="{10B2B0C2-3295-EB49-930C-1B5DE0974F65}"/>
              </a:ext>
            </a:extLst>
          </p:cNvPr>
          <p:cNvSpPr/>
          <p:nvPr/>
        </p:nvSpPr>
        <p:spPr>
          <a:xfrm>
            <a:off x="8418616" y="5493496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補114-2課程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24">
            <a:extLst>
              <a:ext uri="{FF2B5EF4-FFF2-40B4-BE49-F238E27FC236}">
                <a16:creationId xmlns:a16="http://schemas.microsoft.com/office/drawing/2014/main" xmlns="" id="{BB3F4A4A-E97A-0024-BA55-476B268229DB}"/>
              </a:ext>
            </a:extLst>
          </p:cNvPr>
          <p:cNvSpPr/>
          <p:nvPr/>
        </p:nvSpPr>
        <p:spPr>
          <a:xfrm>
            <a:off x="834438" y="5224823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09-10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 25">
            <a:extLst>
              <a:ext uri="{FF2B5EF4-FFF2-40B4-BE49-F238E27FC236}">
                <a16:creationId xmlns:a16="http://schemas.microsoft.com/office/drawing/2014/main" xmlns="" id="{D4E4AE1C-3B40-822D-6A5D-8E3E030578C5}"/>
              </a:ext>
            </a:extLst>
          </p:cNvPr>
          <p:cNvSpPr/>
          <p:nvPr/>
        </p:nvSpPr>
        <p:spPr>
          <a:xfrm>
            <a:off x="2702875" y="5224824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</a:t>
            </a: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三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模考#4</a:t>
            </a:r>
          </a:p>
        </p:txBody>
      </p:sp>
      <p:sp>
        <p:nvSpPr>
          <p:cNvPr id="56" name="Text 33">
            <a:extLst>
              <a:ext uri="{FF2B5EF4-FFF2-40B4-BE49-F238E27FC236}">
                <a16:creationId xmlns:a16="http://schemas.microsoft.com/office/drawing/2014/main" xmlns="" id="{AA3717F7-09A7-9E83-E3AF-763685109D0A}"/>
              </a:ext>
            </a:extLst>
          </p:cNvPr>
          <p:cNvSpPr/>
          <p:nvPr/>
        </p:nvSpPr>
        <p:spPr>
          <a:xfrm>
            <a:off x="6496451" y="386978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115/01/16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Text 34">
            <a:extLst>
              <a:ext uri="{FF2B5EF4-FFF2-40B4-BE49-F238E27FC236}">
                <a16:creationId xmlns:a16="http://schemas.microsoft.com/office/drawing/2014/main" xmlns="" id="{D50D1238-F820-7BF9-8780-93D03E1557A1}"/>
              </a:ext>
            </a:extLst>
          </p:cNvPr>
          <p:cNvSpPr/>
          <p:nvPr/>
        </p:nvSpPr>
        <p:spPr>
          <a:xfrm>
            <a:off x="8407706" y="3869785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輔導課結束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5B35B8F7-4A57-3F32-8B7C-1764D936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68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53831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各處室相關重要事務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412431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親愛的家長們，歡迎您參與了解本校各處室的重要事務。以下將為您介紹教務處、學務處、總務處、圖書館及輔導處的主要工作內容，希望能協助您更了解孩子在校的學習環境與資源。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35CD487-E912-E1F1-E87D-CCD2CA9B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92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503" y="701923"/>
            <a:ext cx="425301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7F41696A-32FF-048D-E5E4-16A6EFC0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27" name="Shape 1"/>
          <p:cNvSpPr/>
          <p:nvPr/>
        </p:nvSpPr>
        <p:spPr>
          <a:xfrm>
            <a:off x="661492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8" name="Shape 2"/>
          <p:cNvSpPr/>
          <p:nvPr/>
        </p:nvSpPr>
        <p:spPr>
          <a:xfrm>
            <a:off x="83155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48" y="1709936"/>
            <a:ext cx="229593" cy="287040"/>
          </a:xfrm>
          <a:prstGeom prst="rect">
            <a:avLst/>
          </a:prstGeom>
        </p:spPr>
      </p:pic>
      <p:sp>
        <p:nvSpPr>
          <p:cNvPr id="30" name="Text 3"/>
          <p:cNvSpPr/>
          <p:nvPr/>
        </p:nvSpPr>
        <p:spPr>
          <a:xfrm>
            <a:off x="83155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教學組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4"/>
          <p:cNvSpPr/>
          <p:nvPr/>
        </p:nvSpPr>
        <p:spPr>
          <a:xfrm>
            <a:off x="831552" y="2646362"/>
            <a:ext cx="5009357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負責教學活動、教學觀摩、各科競賽及教學資源管理。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5"/>
          <p:cNvSpPr/>
          <p:nvPr/>
        </p:nvSpPr>
        <p:spPr>
          <a:xfrm>
            <a:off x="831552" y="3020616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作業考查規定：未按規定習作者以作業不全論處，缺交者予以警告懲處，優良者予以適當獎勵。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Shape 6"/>
          <p:cNvSpPr/>
          <p:nvPr/>
        </p:nvSpPr>
        <p:spPr>
          <a:xfrm>
            <a:off x="6181031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4" name="Shape 7"/>
          <p:cNvSpPr/>
          <p:nvPr/>
        </p:nvSpPr>
        <p:spPr>
          <a:xfrm>
            <a:off x="635109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3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87" y="1709936"/>
            <a:ext cx="229593" cy="287040"/>
          </a:xfrm>
          <a:prstGeom prst="rect">
            <a:avLst/>
          </a:prstGeom>
        </p:spPr>
      </p:pic>
      <p:sp>
        <p:nvSpPr>
          <p:cNvPr id="36" name="Text 8"/>
          <p:cNvSpPr/>
          <p:nvPr/>
        </p:nvSpPr>
        <p:spPr>
          <a:xfrm>
            <a:off x="635109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註冊組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Text 9"/>
          <p:cNvSpPr/>
          <p:nvPr/>
        </p:nvSpPr>
        <p:spPr>
          <a:xfrm>
            <a:off x="6351092" y="2646363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管理學生學習評量、學籍管理、獎學金頒發及繁星推薦計畫學生遴選等事務。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Shape 10"/>
          <p:cNvSpPr/>
          <p:nvPr/>
        </p:nvSpPr>
        <p:spPr>
          <a:xfrm>
            <a:off x="661492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9" name="Shape 11"/>
          <p:cNvSpPr/>
          <p:nvPr/>
        </p:nvSpPr>
        <p:spPr>
          <a:xfrm>
            <a:off x="83155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4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48" y="4186932"/>
            <a:ext cx="229593" cy="287040"/>
          </a:xfrm>
          <a:prstGeom prst="rect">
            <a:avLst/>
          </a:prstGeom>
        </p:spPr>
      </p:pic>
      <p:sp>
        <p:nvSpPr>
          <p:cNvPr id="41" name="Text 12"/>
          <p:cNvSpPr/>
          <p:nvPr/>
        </p:nvSpPr>
        <p:spPr>
          <a:xfrm>
            <a:off x="83155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設備組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13"/>
          <p:cNvSpPr/>
          <p:nvPr/>
        </p:nvSpPr>
        <p:spPr>
          <a:xfrm>
            <a:off x="831552" y="5123359"/>
            <a:ext cx="51794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推動均質化、思源科學創意競賽、遠哲科學競賽、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抗震盃競賽及新竹市奧林匹亞趣味科學活動</a:t>
            </a:r>
            <a:r>
              <a:rPr lang="en-US" altLang="zh-TW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及重補修課程安排</a:t>
            </a:r>
            <a:r>
              <a:rPr lang="en-US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</a:p>
          <a:p>
            <a:pPr>
              <a:lnSpc>
                <a:spcPts val="2125"/>
              </a:lnSpc>
            </a:pPr>
            <a:r>
              <a:rPr lang="en-US" altLang="zh-TW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(</a:t>
            </a:r>
            <a:r>
              <a:rPr lang="zh-TW" alt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6"/>
              </a:rPr>
              <a:t>重補修說明</a:t>
            </a:r>
            <a:r>
              <a:rPr lang="en-US" altLang="zh-TW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)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Shape 14"/>
          <p:cNvSpPr/>
          <p:nvPr/>
        </p:nvSpPr>
        <p:spPr>
          <a:xfrm>
            <a:off x="6181031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4" name="Shape 15"/>
          <p:cNvSpPr/>
          <p:nvPr/>
        </p:nvSpPr>
        <p:spPr>
          <a:xfrm>
            <a:off x="635109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45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87" y="4186932"/>
            <a:ext cx="229593" cy="287040"/>
          </a:xfrm>
          <a:prstGeom prst="rect">
            <a:avLst/>
          </a:prstGeom>
        </p:spPr>
      </p:pic>
      <p:sp>
        <p:nvSpPr>
          <p:cNvPr id="46" name="Text 16"/>
          <p:cNvSpPr/>
          <p:nvPr/>
        </p:nvSpPr>
        <p:spPr>
          <a:xfrm>
            <a:off x="635109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實驗研究組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17"/>
          <p:cNvSpPr/>
          <p:nvPr/>
        </p:nvSpPr>
        <p:spPr>
          <a:xfrm>
            <a:off x="6351092" y="5123358"/>
            <a:ext cx="4902263" cy="807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負責教師專業社群、公開觀課、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增能研習</a:t>
            </a:r>
            <a:r>
              <a:rPr lang="zh-TW" altLang="en-US" sz="160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、推動高職優質化、推動科技輔助自主學習、負責校本課程：風城走讀</a:t>
            </a:r>
            <a:r>
              <a:rPr lang="en-US" altLang="zh-TW" sz="160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18"/>
          <p:cNvSpPr/>
          <p:nvPr/>
        </p:nvSpPr>
        <p:spPr>
          <a:xfrm>
            <a:off x="661492" y="6146456"/>
            <a:ext cx="1086901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以上重要資訊建議家長陪同學生至</a:t>
            </a: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校網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詳閱完整內容，以確保了解各項規定。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05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1154</Words>
  <Application>Microsoft Office PowerPoint</Application>
  <PresentationFormat>寬螢幕</PresentationFormat>
  <Paragraphs>486</Paragraphs>
  <Slides>41</Slides>
  <Notes>40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Aptos</vt:lpstr>
      <vt:lpstr>Aptos Display</vt:lpstr>
      <vt:lpstr>Instrument Sans Light</vt:lpstr>
      <vt:lpstr>Instrument Sans Medium</vt:lpstr>
      <vt:lpstr>Instrument Sans Semi Bold</vt:lpstr>
      <vt:lpstr>微軟正黑體</vt:lpstr>
      <vt:lpstr>微軟正黑體</vt:lpstr>
      <vt:lpstr>新細明體</vt:lpstr>
      <vt:lpstr>Arial</vt:lpstr>
      <vt:lpstr>Calibri</vt:lpstr>
      <vt:lpstr>Office 佈景主題</vt:lpstr>
      <vt:lpstr>114學年度  第一學期  普三班級座談會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114學年度  第一學期  普三班級座談會</dc:title>
  <dc:creator>幸曄 謝</dc:creator>
  <cp:lastModifiedBy>sphc</cp:lastModifiedBy>
  <cp:revision>28</cp:revision>
  <dcterms:created xsi:type="dcterms:W3CDTF">2025-08-06T03:29:05Z</dcterms:created>
  <dcterms:modified xsi:type="dcterms:W3CDTF">2025-09-09T02:52:23Z</dcterms:modified>
</cp:coreProperties>
</file>