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2" r:id="rId6"/>
    <p:sldId id="306" r:id="rId7"/>
    <p:sldId id="307" r:id="rId8"/>
    <p:sldId id="284" r:id="rId9"/>
    <p:sldId id="285" r:id="rId10"/>
    <p:sldId id="286" r:id="rId11"/>
    <p:sldId id="287" r:id="rId12"/>
    <p:sldId id="288" r:id="rId13"/>
    <p:sldId id="289" r:id="rId14"/>
    <p:sldId id="291" r:id="rId15"/>
    <p:sldId id="292" r:id="rId16"/>
    <p:sldId id="293" r:id="rId17"/>
    <p:sldId id="294" r:id="rId18"/>
    <p:sldId id="295" r:id="rId19"/>
    <p:sldId id="296" r:id="rId20"/>
    <p:sldId id="305" r:id="rId21"/>
    <p:sldId id="297" r:id="rId22"/>
    <p:sldId id="298" r:id="rId23"/>
    <p:sldId id="308" r:id="rId24"/>
    <p:sldId id="303" r:id="rId25"/>
    <p:sldId id="300" r:id="rId26"/>
    <p:sldId id="301" r:id="rId27"/>
    <p:sldId id="302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ACDE"/>
    <a:srgbClr val="47CDE6"/>
    <a:srgbClr val="CAE1DF"/>
    <a:srgbClr val="F6F4F0"/>
    <a:srgbClr val="508BD2"/>
    <a:srgbClr val="58D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6C1CD-19A1-4DF4-A443-F91A873CAB61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7842C-CC10-487F-9230-C08606E7A5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71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02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45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165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569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47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30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2571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114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507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53EC7-F189-ED58-B6B1-28BC8FFFB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3E2C65-D33C-1F27-D6E5-97C304E19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55D6F0-1EBA-2EE6-CC67-64E9EDE5C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839CF-490E-EFA7-3147-C0A204AA8F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3173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072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928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474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3964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757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9316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411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63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8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4CA36-DF70-71F0-2C9E-9B0A3193F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57054F-41C3-7965-B294-B22C4BB337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715A0A-9EC5-4A9C-0CA1-D91903AB8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C3E92-A799-5416-DA7C-8142243D29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433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542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319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1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11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242B18-5D02-A6CF-458E-FF3B90C1F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6FC4617-BB3C-3FB9-166F-7E1927F7A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3C7BFCE-DBF7-4092-30A5-E20F2227B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E3C4D-FAB1-4EFD-B221-DE9FB9DB524D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581DB20-56FD-E9B3-311E-A16B76E3D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9DAE61-9CAA-2B6B-C306-ABDA372F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52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A3AF9D-2220-745E-5B21-C25C3F7A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7A04007-5FBC-40E6-DBA0-666C9AFAA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842403-401E-1A06-CB67-A3292D5C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94C3B-38ED-4ACF-B5D7-4550E929557C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00775FC-4764-B49A-662A-F66B2B2D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84F479-68BC-C5B8-C734-7C23C419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445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ED6ADA2-5491-262F-0CB9-F3514637D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47358A8-97E4-402E-60D1-E2F965149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805DEA-5B97-2B9E-A7FA-48D91A557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EA54-EC48-4EF4-8B94-72A5D2B71EA0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EEC6995-45AB-B3E4-A8D4-C2BB518E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714B6E-A8BC-51A8-FD82-46583BE3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42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C18E15-54A5-9852-32E4-6231BC4C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5926AF-D285-41A5-C528-FAB8062DE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D2A4060-6832-1EE7-185F-F9EA771E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6040-3DD6-4DAA-85AC-ABFD9A286AD9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83036D-8E9D-5F43-A0CA-DBDE7DF8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35C0434-6838-7FC0-0B8B-27D4F86B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856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41B6EF-BAFC-C82E-A8A3-484647CE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A27EB8D-A967-496F-90BE-7D7F781C5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2CD7462-4941-AE38-66F0-1A2F01B7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3330-BA6B-47F3-936F-D337018CAA88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0B7A2E-E476-D8EA-A205-D9B8487FE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C93F7B-1026-F970-2C36-A83DC2A6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20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B5C9A9-5D02-7768-6BF2-978FFE50A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259A6F-8444-240A-87CE-A89DE1497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0B2508C-DF8B-FA0C-FC22-A195E23D4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62857B7-0E9D-0CAE-CDC0-47FE2659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3568-9E68-44D0-9C32-672DA5CA2308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A425D44-95F9-6A8E-6F69-E8C4F860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724C017-EB81-0C0C-F80D-2CDAE383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52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A87E67-D8EA-5D4B-8BCF-3C595D30E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64E588-E52C-CB72-E367-5A709182A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DD7DFAB-B6A9-9F4E-4AC5-BA7D382D4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D21F251-D3E0-079D-14A9-FF5919B07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159982D-82CF-BCC4-13EB-C5E8BADF07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EF319E8-22B0-77E4-E9E2-80E10C749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5404-883F-40F4-8321-28B2203CE5D1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1A1D068-1DA9-ECEB-290A-2EA65423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E7D132D-3F4F-E4D9-3B29-E73C93A90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01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5CA091-A8DD-19E6-6612-309ACAAE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F568A5F-89BE-33EA-C743-5AB2AEA8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B3A9D-EEA9-41D8-BC4F-47539F3CB42B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B8393A7-E25A-8393-B3EF-89F5885C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C0F9A4D-9698-54B1-B6AA-F1C92EF7A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383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25BC6B5-0F5D-9E82-98AF-72866379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D659-CA51-4CDB-A283-33DCBFC40A84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8B894E1-53C9-A16C-8BF5-59284AB1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FBFA7EF-B2B1-3322-992D-126783E8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07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3C40F4-90E7-3C73-EFC5-B634FBB96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E8CBD38-DE67-5559-4B27-D51538EA7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48ADDDB-46C5-F99A-74D4-328765B76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5D288AE-1C00-FBB7-30CA-4C999988A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08A1-EFCA-45B1-B546-CFDC85E98DBE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A3424B1-B1E8-CEA7-E026-515F0CCD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C075FE-9978-E9FC-A7D3-FBC14D77B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74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B8A9A2-01B6-A3FA-5D2B-0223F6CF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ED0BF4F-9168-8D5D-197D-7E95102EAD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F6775DC-13E5-F098-718A-A6F55D050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7EB3C47-0CD3-A1F4-1B6B-AFC1BAE6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BB4F-EBE9-4A35-AE3D-91BE835DA2D3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BB56406-0276-5B9C-8C83-D8E23273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6701CFD-6457-CA11-55DE-3CB2C21B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79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手繪多邊形: 圖案 10">
            <a:extLst>
              <a:ext uri="{FF2B5EF4-FFF2-40B4-BE49-F238E27FC236}">
                <a16:creationId xmlns:a16="http://schemas.microsoft.com/office/drawing/2014/main" id="{E66B7D0F-5E80-70BC-2584-3B50293D6FA5}"/>
              </a:ext>
            </a:extLst>
          </p:cNvPr>
          <p:cNvSpPr/>
          <p:nvPr userDrawn="1"/>
        </p:nvSpPr>
        <p:spPr>
          <a:xfrm>
            <a:off x="-9787" y="6303126"/>
            <a:ext cx="12198324" cy="581890"/>
          </a:xfrm>
          <a:custGeom>
            <a:avLst/>
            <a:gdLst>
              <a:gd name="connsiteX0" fmla="*/ 0 w 12198927"/>
              <a:gd name="connsiteY0" fmla="*/ 0 h 581891"/>
              <a:gd name="connsiteX1" fmla="*/ 12157364 w 12198927"/>
              <a:gd name="connsiteY1" fmla="*/ 41563 h 581891"/>
              <a:gd name="connsiteX2" fmla="*/ 12198927 w 12198927"/>
              <a:gd name="connsiteY2" fmla="*/ 581891 h 581891"/>
              <a:gd name="connsiteX3" fmla="*/ 41564 w 12198927"/>
              <a:gd name="connsiteY3" fmla="*/ 581891 h 581891"/>
              <a:gd name="connsiteX4" fmla="*/ 0 w 12198927"/>
              <a:gd name="connsiteY4" fmla="*/ 0 h 581891"/>
              <a:gd name="connsiteX0" fmla="*/ 0 w 12259790"/>
              <a:gd name="connsiteY0" fmla="*/ 0 h 581891"/>
              <a:gd name="connsiteX1" fmla="*/ 12259790 w 12259790"/>
              <a:gd name="connsiteY1" fmla="*/ 31530 h 581891"/>
              <a:gd name="connsiteX2" fmla="*/ 12198927 w 12259790"/>
              <a:gd name="connsiteY2" fmla="*/ 581891 h 581891"/>
              <a:gd name="connsiteX3" fmla="*/ 41564 w 12259790"/>
              <a:gd name="connsiteY3" fmla="*/ 581891 h 581891"/>
              <a:gd name="connsiteX4" fmla="*/ 0 w 12259790"/>
              <a:gd name="connsiteY4" fmla="*/ 0 h 581891"/>
              <a:gd name="connsiteX0" fmla="*/ 142802 w 12218226"/>
              <a:gd name="connsiteY0" fmla="*/ 0 h 561826"/>
              <a:gd name="connsiteX1" fmla="*/ 12218226 w 12218226"/>
              <a:gd name="connsiteY1" fmla="*/ 11465 h 561826"/>
              <a:gd name="connsiteX2" fmla="*/ 12157363 w 12218226"/>
              <a:gd name="connsiteY2" fmla="*/ 561826 h 561826"/>
              <a:gd name="connsiteX3" fmla="*/ 0 w 12218226"/>
              <a:gd name="connsiteY3" fmla="*/ 561826 h 561826"/>
              <a:gd name="connsiteX4" fmla="*/ 142802 w 12218226"/>
              <a:gd name="connsiteY4" fmla="*/ 0 h 561826"/>
              <a:gd name="connsiteX0" fmla="*/ 30133 w 12105557"/>
              <a:gd name="connsiteY0" fmla="*/ 0 h 561826"/>
              <a:gd name="connsiteX1" fmla="*/ 12105557 w 12105557"/>
              <a:gd name="connsiteY1" fmla="*/ 11465 h 561826"/>
              <a:gd name="connsiteX2" fmla="*/ 12044694 w 12105557"/>
              <a:gd name="connsiteY2" fmla="*/ 561826 h 561826"/>
              <a:gd name="connsiteX3" fmla="*/ 0 w 12105557"/>
              <a:gd name="connsiteY3" fmla="*/ 531728 h 561826"/>
              <a:gd name="connsiteX4" fmla="*/ 30133 w 12105557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19890 w 12034451"/>
              <a:gd name="connsiteY0" fmla="*/ 0 h 561826"/>
              <a:gd name="connsiteX1" fmla="*/ 12033859 w 12034451"/>
              <a:gd name="connsiteY1" fmla="*/ 21497 h 561826"/>
              <a:gd name="connsiteX2" fmla="*/ 12034451 w 12034451"/>
              <a:gd name="connsiteY2" fmla="*/ 561826 h 561826"/>
              <a:gd name="connsiteX3" fmla="*/ 0 w 12034451"/>
              <a:gd name="connsiteY3" fmla="*/ 471532 h 561826"/>
              <a:gd name="connsiteX4" fmla="*/ 19890 w 12034451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471532 h 561826"/>
              <a:gd name="connsiteX4" fmla="*/ 30133 w 12044694"/>
              <a:gd name="connsiteY4" fmla="*/ 0 h 561826"/>
              <a:gd name="connsiteX0" fmla="*/ 9648 w 12024209"/>
              <a:gd name="connsiteY0" fmla="*/ 0 h 561826"/>
              <a:gd name="connsiteX1" fmla="*/ 12023617 w 12024209"/>
              <a:gd name="connsiteY1" fmla="*/ 21497 h 561826"/>
              <a:gd name="connsiteX2" fmla="*/ 12024209 w 12024209"/>
              <a:gd name="connsiteY2" fmla="*/ 561826 h 561826"/>
              <a:gd name="connsiteX3" fmla="*/ 0 w 12024209"/>
              <a:gd name="connsiteY3" fmla="*/ 521695 h 561826"/>
              <a:gd name="connsiteX4" fmla="*/ 9648 w 12024209"/>
              <a:gd name="connsiteY4" fmla="*/ 0 h 5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24209" h="561826">
                <a:moveTo>
                  <a:pt x="9648" y="0"/>
                </a:moveTo>
                <a:cubicBezTo>
                  <a:pt x="4014304" y="7166"/>
                  <a:pt x="7988234" y="536028"/>
                  <a:pt x="12023617" y="21497"/>
                </a:cubicBezTo>
                <a:cubicBezTo>
                  <a:pt x="12023814" y="201607"/>
                  <a:pt x="12024012" y="381716"/>
                  <a:pt x="12024209" y="561826"/>
                </a:cubicBezTo>
                <a:lnTo>
                  <a:pt x="0" y="521695"/>
                </a:lnTo>
                <a:lnTo>
                  <a:pt x="9648" y="0"/>
                </a:lnTo>
                <a:close/>
              </a:path>
            </a:pathLst>
          </a:custGeom>
          <a:solidFill>
            <a:srgbClr val="6AAC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0EF9601-27DE-9E49-8133-9AF670C5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315FFBB-FFB4-8978-0079-694049977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93A899-4563-1E30-C47D-1ED96F867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536B88-C7BE-4CA1-8DEE-0FDD6C7CA18E}" type="datetime1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F69DC7-4FF3-25BE-29A0-16118D133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941168-91A9-BFB1-1AB7-F41B84ADD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Google Shape;286;p1" descr="磐石校徽">
            <a:extLst>
              <a:ext uri="{FF2B5EF4-FFF2-40B4-BE49-F238E27FC236}">
                <a16:creationId xmlns:a16="http://schemas.microsoft.com/office/drawing/2014/main" id="{FB9A5A6F-6FC8-D537-2C7C-93AD95139722}"/>
              </a:ext>
            </a:extLst>
          </p:cNvPr>
          <p:cNvPicPr preferRelativeResize="0"/>
          <p:nvPr userDrawn="1"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31110" y="532565"/>
            <a:ext cx="707090" cy="831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19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hyperlink" Target="https://www.unews.com.tw/" TargetMode="Externa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hyperlink" Target="https://ioh.tw/" TargetMode="Externa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_6a3lB1pMjo?feature=oembed" TargetMode="External"/><Relationship Id="rId6" Type="http://schemas.openxmlformats.org/officeDocument/2006/relationships/image" Target="../media/image39.jpeg"/><Relationship Id="rId5" Type="http://schemas.openxmlformats.org/officeDocument/2006/relationships/hyperlink" Target="https://www.youtube.com/watch?v=_6a3lB1pMjo" TargetMode="External"/><Relationship Id="rId4" Type="http://schemas.openxmlformats.org/officeDocument/2006/relationships/hyperlink" Target="https://youtu.be/J7BMcAvfplA?si=hO-FDSVBFlysUTax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milyedu.moe.gov.tw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EB114D6-1E9A-D9B2-E23F-5EEBB64C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961"/>
          <a:stretch>
            <a:fillRect/>
          </a:stretch>
        </p:blipFill>
        <p:spPr>
          <a:xfrm>
            <a:off x="0" y="-16473"/>
            <a:ext cx="12192000" cy="1413164"/>
          </a:xfrm>
          <a:custGeom>
            <a:avLst/>
            <a:gdLst>
              <a:gd name="connsiteX0" fmla="*/ 0 w 12192000"/>
              <a:gd name="connsiteY0" fmla="*/ 0 h 1282674"/>
              <a:gd name="connsiteX1" fmla="*/ 12192000 w 12192000"/>
              <a:gd name="connsiteY1" fmla="*/ 0 h 1282674"/>
              <a:gd name="connsiteX2" fmla="*/ 12192000 w 12192000"/>
              <a:gd name="connsiteY2" fmla="*/ 1041914 h 1282674"/>
              <a:gd name="connsiteX3" fmla="*/ 0 w 12192000"/>
              <a:gd name="connsiteY3" fmla="*/ 1213340 h 1282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282674">
                <a:moveTo>
                  <a:pt x="0" y="0"/>
                </a:moveTo>
                <a:lnTo>
                  <a:pt x="12192000" y="0"/>
                </a:lnTo>
                <a:lnTo>
                  <a:pt x="12192000" y="1041914"/>
                </a:lnTo>
                <a:cubicBezTo>
                  <a:pt x="6096000" y="1041914"/>
                  <a:pt x="6096000" y="1438902"/>
                  <a:pt x="0" y="1213340"/>
                </a:cubicBez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1205F6E-BE92-C2A9-5F2F-40D30EEB8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4276"/>
            <a:ext cx="9144000" cy="2387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Clr>
                <a:srgbClr val="002060"/>
              </a:buClr>
              <a:buSzPts val="3600"/>
            </a:pP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學年度  第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學期</a:t>
            </a:r>
            <a:b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b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普二班級座談會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ED7788A-D751-AB03-7A15-5BF89BEA5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36918"/>
            <a:ext cx="9144000" cy="1413164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歡迎各位家長蒞臨</a:t>
            </a:r>
            <a:endParaRPr lang="en-US" altLang="zh-TW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endParaRPr lang="zh-TW" altLang="en-US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日期：</a:t>
            </a:r>
            <a:r>
              <a:rPr lang="en-US" altLang="zh-TW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115/3/27</a:t>
            </a:r>
            <a:endParaRPr lang="zh-TW" altLang="en-US" sz="3200" dirty="0"/>
          </a:p>
        </p:txBody>
      </p:sp>
      <p:pic>
        <p:nvPicPr>
          <p:cNvPr id="10" name="Google Shape;286;p1" descr="磐石校徽">
            <a:extLst>
              <a:ext uri="{FF2B5EF4-FFF2-40B4-BE49-F238E27FC236}">
                <a16:creationId xmlns:a16="http://schemas.microsoft.com/office/drawing/2014/main" id="{7BB96896-ED08-A52A-3FD4-B57D4ED390D1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328058" y="1489219"/>
            <a:ext cx="1707078" cy="193978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E66B7D0F-5E80-70BC-2584-3B50293D6FA5}"/>
              </a:ext>
            </a:extLst>
          </p:cNvPr>
          <p:cNvSpPr/>
          <p:nvPr/>
        </p:nvSpPr>
        <p:spPr>
          <a:xfrm>
            <a:off x="-9787" y="6348846"/>
            <a:ext cx="12198324" cy="581890"/>
          </a:xfrm>
          <a:custGeom>
            <a:avLst/>
            <a:gdLst>
              <a:gd name="connsiteX0" fmla="*/ 0 w 12198927"/>
              <a:gd name="connsiteY0" fmla="*/ 0 h 581891"/>
              <a:gd name="connsiteX1" fmla="*/ 12157364 w 12198927"/>
              <a:gd name="connsiteY1" fmla="*/ 41563 h 581891"/>
              <a:gd name="connsiteX2" fmla="*/ 12198927 w 12198927"/>
              <a:gd name="connsiteY2" fmla="*/ 581891 h 581891"/>
              <a:gd name="connsiteX3" fmla="*/ 41564 w 12198927"/>
              <a:gd name="connsiteY3" fmla="*/ 581891 h 581891"/>
              <a:gd name="connsiteX4" fmla="*/ 0 w 12198927"/>
              <a:gd name="connsiteY4" fmla="*/ 0 h 581891"/>
              <a:gd name="connsiteX0" fmla="*/ 0 w 12259790"/>
              <a:gd name="connsiteY0" fmla="*/ 0 h 581891"/>
              <a:gd name="connsiteX1" fmla="*/ 12259790 w 12259790"/>
              <a:gd name="connsiteY1" fmla="*/ 31530 h 581891"/>
              <a:gd name="connsiteX2" fmla="*/ 12198927 w 12259790"/>
              <a:gd name="connsiteY2" fmla="*/ 581891 h 581891"/>
              <a:gd name="connsiteX3" fmla="*/ 41564 w 12259790"/>
              <a:gd name="connsiteY3" fmla="*/ 581891 h 581891"/>
              <a:gd name="connsiteX4" fmla="*/ 0 w 12259790"/>
              <a:gd name="connsiteY4" fmla="*/ 0 h 581891"/>
              <a:gd name="connsiteX0" fmla="*/ 142802 w 12218226"/>
              <a:gd name="connsiteY0" fmla="*/ 0 h 561826"/>
              <a:gd name="connsiteX1" fmla="*/ 12218226 w 12218226"/>
              <a:gd name="connsiteY1" fmla="*/ 11465 h 561826"/>
              <a:gd name="connsiteX2" fmla="*/ 12157363 w 12218226"/>
              <a:gd name="connsiteY2" fmla="*/ 561826 h 561826"/>
              <a:gd name="connsiteX3" fmla="*/ 0 w 12218226"/>
              <a:gd name="connsiteY3" fmla="*/ 561826 h 561826"/>
              <a:gd name="connsiteX4" fmla="*/ 142802 w 12218226"/>
              <a:gd name="connsiteY4" fmla="*/ 0 h 561826"/>
              <a:gd name="connsiteX0" fmla="*/ 30133 w 12105557"/>
              <a:gd name="connsiteY0" fmla="*/ 0 h 561826"/>
              <a:gd name="connsiteX1" fmla="*/ 12105557 w 12105557"/>
              <a:gd name="connsiteY1" fmla="*/ 11465 h 561826"/>
              <a:gd name="connsiteX2" fmla="*/ 12044694 w 12105557"/>
              <a:gd name="connsiteY2" fmla="*/ 561826 h 561826"/>
              <a:gd name="connsiteX3" fmla="*/ 0 w 12105557"/>
              <a:gd name="connsiteY3" fmla="*/ 531728 h 561826"/>
              <a:gd name="connsiteX4" fmla="*/ 30133 w 12105557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19890 w 12034451"/>
              <a:gd name="connsiteY0" fmla="*/ 0 h 561826"/>
              <a:gd name="connsiteX1" fmla="*/ 12033859 w 12034451"/>
              <a:gd name="connsiteY1" fmla="*/ 21497 h 561826"/>
              <a:gd name="connsiteX2" fmla="*/ 12034451 w 12034451"/>
              <a:gd name="connsiteY2" fmla="*/ 561826 h 561826"/>
              <a:gd name="connsiteX3" fmla="*/ 0 w 12034451"/>
              <a:gd name="connsiteY3" fmla="*/ 471532 h 561826"/>
              <a:gd name="connsiteX4" fmla="*/ 19890 w 12034451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471532 h 561826"/>
              <a:gd name="connsiteX4" fmla="*/ 30133 w 12044694"/>
              <a:gd name="connsiteY4" fmla="*/ 0 h 561826"/>
              <a:gd name="connsiteX0" fmla="*/ 9648 w 12024209"/>
              <a:gd name="connsiteY0" fmla="*/ 0 h 561826"/>
              <a:gd name="connsiteX1" fmla="*/ 12023617 w 12024209"/>
              <a:gd name="connsiteY1" fmla="*/ 21497 h 561826"/>
              <a:gd name="connsiteX2" fmla="*/ 12024209 w 12024209"/>
              <a:gd name="connsiteY2" fmla="*/ 561826 h 561826"/>
              <a:gd name="connsiteX3" fmla="*/ 0 w 12024209"/>
              <a:gd name="connsiteY3" fmla="*/ 521695 h 561826"/>
              <a:gd name="connsiteX4" fmla="*/ 9648 w 12024209"/>
              <a:gd name="connsiteY4" fmla="*/ 0 h 5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24209" h="561826">
                <a:moveTo>
                  <a:pt x="9648" y="0"/>
                </a:moveTo>
                <a:cubicBezTo>
                  <a:pt x="4014304" y="7166"/>
                  <a:pt x="7988234" y="536028"/>
                  <a:pt x="12023617" y="21497"/>
                </a:cubicBezTo>
                <a:cubicBezTo>
                  <a:pt x="12023814" y="201607"/>
                  <a:pt x="12024012" y="381716"/>
                  <a:pt x="12024209" y="561826"/>
                </a:cubicBezTo>
                <a:lnTo>
                  <a:pt x="0" y="521695"/>
                </a:lnTo>
                <a:lnTo>
                  <a:pt x="9648" y="0"/>
                </a:lnTo>
                <a:close/>
              </a:path>
            </a:pathLst>
          </a:custGeom>
          <a:solidFill>
            <a:srgbClr val="6AAC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ACA0E4B-720C-2231-D38B-B5E141351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277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3764" y="652065"/>
            <a:ext cx="3308846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ColleGo－－18學群介紹</a:t>
            </a:r>
          </a:p>
        </p:txBody>
      </p:sp>
      <p:sp>
        <p:nvSpPr>
          <p:cNvPr id="3" name="Shape 1"/>
          <p:cNvSpPr/>
          <p:nvPr/>
        </p:nvSpPr>
        <p:spPr>
          <a:xfrm>
            <a:off x="6614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7970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全面了解學群特色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70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ColleGo提供18個學群的詳細介紹，包括課程內容、未來發展方向及適合特質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32544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 5"/>
          <p:cNvSpPr/>
          <p:nvPr/>
        </p:nvSpPr>
        <p:spPr>
          <a:xfrm>
            <a:off x="446097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探索學系差異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46097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比較同一學群內不同學系的特色，幫助學生找到最適合自己的專業領域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9893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Text 8"/>
          <p:cNvSpPr/>
          <p:nvPr/>
        </p:nvSpPr>
        <p:spPr>
          <a:xfrm>
            <a:off x="81249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互動式學習資源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1249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提供豐富的影片、圖表和說明，讓學生能更立體地認識各學群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07" y="2751183"/>
            <a:ext cx="5284688" cy="2651026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785" y="2751183"/>
            <a:ext cx="3257550" cy="324485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237785" y="613424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958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ColleGo!</a:t>
            </a:r>
            <a:endParaRPr lang="en-US" sz="95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85140C66-DA1D-AFE4-DCF4-B8D9F949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026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6455" y="710009"/>
            <a:ext cx="3637657" cy="413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大學問－－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考招制度資訊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321892"/>
            <a:ext cx="6392268" cy="322044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92" y="4691162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91406" y="4736604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最新升學制度解析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91406" y="5075535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深入淺出地解釋繁星推薦、申請入學與分發入學等管道的特色與流程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61492" y="5551884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91406" y="5597327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大學校系資訊整合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91406" y="5936258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全台各大學校系的招生名額、錄取門檻等重要數據一目了然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768" y="1321892"/>
            <a:ext cx="2976968" cy="29769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76516" y="4462859"/>
            <a:ext cx="4153992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大學問 - 升大學 找大學問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7376516" y="4823421"/>
            <a:ext cx="4153992" cy="773906"/>
          </a:xfrm>
          <a:prstGeom prst="roundRect">
            <a:avLst>
              <a:gd name="adj" fmla="val 15387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8775" y="5025331"/>
            <a:ext cx="165298" cy="1322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806332" y="4988720"/>
            <a:ext cx="3591918" cy="42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提供第一手升學資訊，包括各校系招生動態、考情分析、選填志願策略等實用內容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B6AC275A-E340-D951-1848-C3086D14D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558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00483" y="682597"/>
            <a:ext cx="4378722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學測數AB/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分科數甲乙-參採查詢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83" y="1643532"/>
            <a:ext cx="5284688" cy="318105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161" y="1643532"/>
            <a:ext cx="2393066" cy="239306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491161" y="4463779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功能特色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491161" y="4778600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精確查詢各校系對數學考科的參採要求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491161" y="51929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按照數學考科類別分類呈現相關校系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491161" y="5607276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提供多種篩選條件，快速找到符合條件的校系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6491161" y="602161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大學繁星推薦、申請入學、分發入學參採數學考科查詢系統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DFA3AC0-A8FF-079C-3289-29C644340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1150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6024" y="713879"/>
            <a:ext cx="307161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學習歷程參採重點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277342"/>
            <a:ext cx="307082" cy="3070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校系參採項目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詳細列出各校系重視的學習歷程項目，包括課程學習成果、多元表現等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661" y="1277342"/>
            <a:ext cx="307082" cy="3070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3566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學習準備方向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335661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提供校系期待的學習準備建議，幫助學生有針對性地發展個人特色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31" y="1277342"/>
            <a:ext cx="307082" cy="30708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0983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評分標準參考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009831" y="2076261"/>
            <a:ext cx="3520678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了解各校系如何評分學習歷程，掌握製作檔案的重點與方向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2672854"/>
            <a:ext cx="5284688" cy="339913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169" y="2672853"/>
            <a:ext cx="2538539" cy="2572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45822" y="5482431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學習準備建議方向查詢-招聯會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42FBA1AC-1C06-C2FA-91CD-D240DDE8F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72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4373" y="639614"/>
            <a:ext cx="6298704" cy="529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University TW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歷屆成績資料整理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82" y="1409122"/>
            <a:ext cx="5230118" cy="26466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5882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5年+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61145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歷屆資料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5882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收錄近五年以上的各校系錄取分數與排名變化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586857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1000+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782120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校系覆蓋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586857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涵蓋全台灣上千個大學校系的完整招生資訊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314" y="1630356"/>
            <a:ext cx="2644992" cy="262915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961882" y="4428975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961882" y="4863156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歷年最低錄取分數趨勢分析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961882" y="51934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同分參酌順序一目了然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961882" y="55237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志願序模擬與推薦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961882" y="5947320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University TW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id="{21FAEF66-CB1E-08BF-D3D1-9AF11030F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198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6952" y="660501"/>
            <a:ext cx="5985371" cy="360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IOH－－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學長姐分享選擇這條路可能會發生的事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13" y="1150442"/>
            <a:ext cx="6457851" cy="343118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0713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08013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86706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真實學習經驗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86706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來自各大學校系的學長姐分享真實的學習經驗，包括課程難度、教學風格、考試方式等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907235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894534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73228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生活與實習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73228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了解不同學校的校園生活、社團活動、實習機會以及就業出路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20713" y="5746453"/>
            <a:ext cx="6457851" cy="735508"/>
          </a:xfrm>
          <a:prstGeom prst="roundRect">
            <a:avLst>
              <a:gd name="adj" fmla="val 8288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08013" y="5746453"/>
            <a:ext cx="50800" cy="735508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86706" y="5874345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選擇指引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86706" y="6169620"/>
            <a:ext cx="6163965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提供選擇學校和科系的建議與反思，幫助學生避免常見的選擇錯誤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099" y="1150442"/>
            <a:ext cx="3282950" cy="327025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366100" y="4550370"/>
            <a:ext cx="4211439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IOH 開放個人經驗平台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7366100" y="4864496"/>
            <a:ext cx="4211439" cy="638869"/>
          </a:xfrm>
          <a:prstGeom prst="roundRect">
            <a:avLst>
              <a:gd name="adj" fmla="val 21190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1293" y="5041007"/>
            <a:ext cx="144066" cy="115193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740551" y="5008464"/>
            <a:ext cx="3721794" cy="184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超過2,000位學長姐的經驗分享，涵蓋國內外近百所大學的各個科系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id="{1E063048-BDA1-6D0D-E832-2C9F8BDF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893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336" y="654151"/>
            <a:ext cx="5655568" cy="377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104升學地圖－－畢業後的生活 (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薪水工作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" y="1204913"/>
            <a:ext cx="5298678" cy="25682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0082" y="3909020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實用數據分析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Shape 3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5567859" y="4293791"/>
            <a:ext cx="380901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100%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650082" y="4595515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薪資透明度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650082" y="4904781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各學系畢業生的起薪、五年後薪資變化一目了然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50082" y="5460107"/>
            <a:ext cx="4925517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Shape 8"/>
          <p:cNvSpPr/>
          <p:nvPr/>
        </p:nvSpPr>
        <p:spPr>
          <a:xfrm>
            <a:off x="650082" y="5460107"/>
            <a:ext cx="3694113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5666086" y="5460107"/>
            <a:ext cx="282674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75%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50082" y="5761832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就業趨勢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50082" y="607109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了解各科系畢業生常見的就業方向與產業分布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590" y="1204912"/>
            <a:ext cx="2704107" cy="270410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43242" y="4336057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243242" y="4645322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學系與職業間的關聯性分析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6243242" y="488067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畢業生職涯發展路徑圖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243242" y="511601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不同產業的需求趨勢預測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6243242" y="541784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104升學就業地圖－了解畢業出路的第一選擇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id="{BB5963D4-012B-8D51-C37C-770A93803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7661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47205" y="2840732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學習歷程網站介紹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714850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協助您的孩子規劃未來，記錄成長足跡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931CB36-EB08-71EE-6989-595EDA14EEF4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1D27D89-366F-728B-29BC-5DBFE1206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435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4265" y="677713"/>
            <a:ext cx="6024662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作伙學！－－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學檔介紹、成果展示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21122"/>
            <a:ext cx="5238552" cy="32237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92551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作伙學平台提供學生完整的學習歷程檔案建置功能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307" y="1521123"/>
            <a:ext cx="3755628" cy="37556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98307" y="5457428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系統化整理學習成果，展現孩子的成長軌跡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98307" y="585896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作伙學官方網站 (108epo.com)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4950F991-2491-9877-A8F4-D414BD83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4189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137" y="695622"/>
            <a:ext cx="515749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Yory優歷－－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學檔模板參考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93799" y="1341884"/>
            <a:ext cx="5101828" cy="318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500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只需註冊即可免費使用，不一定要花錢買方案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094508"/>
            <a:ext cx="6355358" cy="30727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92" y="5358507"/>
            <a:ext cx="635535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提供多種精美模板，讓孩子的學習歷程更具吸引力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132" y="2094508"/>
            <a:ext cx="3604419" cy="36044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03050" y="5698927"/>
            <a:ext cx="409862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首頁｜Yory優歷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2B393150-630C-995A-1D5A-E6D1D62B8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492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746" y="687088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導師自我介紹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830586"/>
            <a:ext cx="4070846" cy="40708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99857" y="1806972"/>
            <a:ext cx="2835275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8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個人簡介</a:t>
            </a:r>
            <a:endParaRPr lang="en-US" sz="220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199857" y="2350394"/>
            <a:ext cx="63369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尊敬的家長們好，我是您孩子本學期的班導師。擁有多年教學經驗，專注於全人教育，相信每位學生都有無限潛能。</a:t>
            </a:r>
            <a:endParaRPr lang="en-US" sz="145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199857" y="3125292"/>
            <a:ext cx="63369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本人秉持著愛心、耐心與專業精神，期待與各位家長共同合作，協助孩子們在磐石高中的學習旅程中健康成長、全面發展。</a:t>
            </a:r>
            <a:endParaRPr lang="en-US" sz="145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52FFE5BE-18AD-28C5-73A9-48C3488B9E3D}"/>
              </a:ext>
            </a:extLst>
          </p:cNvPr>
          <p:cNvSpPr/>
          <p:nvPr/>
        </p:nvSpPr>
        <p:spPr>
          <a:xfrm>
            <a:off x="3449043" y="805209"/>
            <a:ext cx="1283296" cy="35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1458" dirty="0"/>
              <a:t>(</a:t>
            </a:r>
            <a:r>
              <a:rPr lang="zh-TW" altLang="en-US" sz="1458" dirty="0"/>
              <a:t>請自行更新</a:t>
            </a:r>
            <a:r>
              <a:rPr lang="en-US" altLang="zh-TW" sz="1458" dirty="0"/>
              <a:t>)</a:t>
            </a:r>
            <a:endParaRPr lang="en-US" sz="1458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4EFDD90-E5C9-582D-0CA1-64572795D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331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79933-C7EE-89BE-237C-D9ECB8A4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B077321-44A9-123F-29CF-8E86C96D0E22}"/>
              </a:ext>
            </a:extLst>
          </p:cNvPr>
          <p:cNvSpPr/>
          <p:nvPr/>
        </p:nvSpPr>
        <p:spPr>
          <a:xfrm>
            <a:off x="838137" y="695622"/>
            <a:ext cx="515749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altLang="zh-TW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</a:t>
            </a:r>
            <a:r>
              <a:rPr lang="zh-TW" alt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－－</a:t>
            </a:r>
            <a:r>
              <a:rPr lang="zh-TW" alt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學習歷程檔案與備審資料的範例與教學。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3A7F5C1-2713-C913-57F7-9E8A23B2B03B}"/>
              </a:ext>
            </a:extLst>
          </p:cNvPr>
          <p:cNvSpPr/>
          <p:nvPr/>
        </p:nvSpPr>
        <p:spPr>
          <a:xfrm>
            <a:off x="893799" y="1341884"/>
            <a:ext cx="11045356" cy="367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500"/>
              </a:lnSpc>
            </a:pPr>
            <a:r>
              <a:rPr lang="zh-TW" alt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學生可以在網站上看到各個科系的學習歷程自述、多元表現綜整等範例，</a:t>
            </a:r>
            <a:endParaRPr lang="en-US" altLang="zh-TW" sz="2000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Semi Bold" pitchFamily="34" charset="-120"/>
            </a:endParaRPr>
          </a:p>
          <a:p>
            <a:pPr defTabSz="761970">
              <a:lnSpc>
                <a:spcPts val="2500"/>
              </a:lnSpc>
            </a:pPr>
            <a:r>
              <a:rPr lang="zh-TW" alt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幫助自己了解大學教授期待看到什麼內容。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0">
            <a:extLst>
              <a:ext uri="{FF2B5EF4-FFF2-40B4-BE49-F238E27FC236}">
                <a16:creationId xmlns:a16="http://schemas.microsoft.com/office/drawing/2014/main" id="{F2376FF2-D827-7131-74EE-105BC5238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5" b="5168"/>
          <a:stretch>
            <a:fillRect/>
          </a:stretch>
        </p:blipFill>
        <p:spPr>
          <a:xfrm>
            <a:off x="1107877" y="2192481"/>
            <a:ext cx="5462588" cy="3002973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B218DA7C-7591-ECCC-D1A0-D1FD23FAD1CD}"/>
              </a:ext>
            </a:extLst>
          </p:cNvPr>
          <p:cNvSpPr/>
          <p:nvPr/>
        </p:nvSpPr>
        <p:spPr>
          <a:xfrm>
            <a:off x="893799" y="5379987"/>
            <a:ext cx="635535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</a:t>
            </a: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許多範例</a:t>
            </a: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，</a:t>
            </a: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看範例，找靈感。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C1240B01-35DA-21DC-F909-77679AD928EF}"/>
              </a:ext>
            </a:extLst>
          </p:cNvPr>
          <p:cNvSpPr/>
          <p:nvPr/>
        </p:nvSpPr>
        <p:spPr>
          <a:xfrm>
            <a:off x="7303050" y="5698927"/>
            <a:ext cx="409862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首頁｜104</a:t>
            </a: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學習歷程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E862A718-6FDE-0939-6CBF-0524C999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20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EE3BEF4-FC46-1EF5-B549-1C9471CEDF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9" t="4818" r="26449" b="4054"/>
          <a:stretch>
            <a:fillRect/>
          </a:stretch>
        </p:blipFill>
        <p:spPr>
          <a:xfrm>
            <a:off x="7944395" y="2300008"/>
            <a:ext cx="2815937" cy="278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64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92" y="1981994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親職日-家庭教育</a:t>
            </a:r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495128" y="3364111"/>
            <a:ext cx="4913114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教養孩童，使他走當行的道，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44960" y="4120058"/>
            <a:ext cx="60135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就是到老他也不偏離。（箴言22：6）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61492" y="3080644"/>
            <a:ext cx="25400" cy="1795363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935276EF-EBE2-46E0-EB11-A2F8768B5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381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9575" y="708322"/>
            <a:ext cx="3997523" cy="499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zh-TW" alt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主題：學習歷程怎麼學？家長如何成為支持者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21804" y="1387872"/>
            <a:ext cx="5275858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33"/>
              </a:lnSpc>
            </a:pPr>
            <a:r>
              <a:rPr lang="zh-TW" alt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您的參與與支持，是孩子探索未來最堅實的後盾。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21805" y="1847453"/>
            <a:ext cx="5845969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zh-TW" alt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這部影片由知名 </a:t>
            </a:r>
            <a:r>
              <a:rPr lang="en-US" altLang="zh-TW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YouTuber JR Lee </a:t>
            </a:r>
            <a:r>
              <a:rPr lang="zh-TW" alt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分享，以更貼近年輕人與家長的視角，解釋學習歷程的核心不在於「完美」，而在於「過程」。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21805" y="2283222"/>
            <a:ext cx="5845969" cy="985243"/>
          </a:xfrm>
          <a:prstGeom prst="roundRect">
            <a:avLst>
              <a:gd name="adj" fmla="val 14607"/>
            </a:avLst>
          </a:prstGeom>
          <a:ln>
            <a:noFill/>
          </a:ln>
          <a:effectLst>
            <a:outerShdw blurRad="50800" dist="38100" dir="2700000" algn="tl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781645" y="2443064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zh-TW" alt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學檔不是成績單</a:t>
            </a:r>
            <a:endParaRPr lang="en-US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1645" y="2852738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重點在於「學習動機」與「自我探索」。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1805" y="3428306"/>
            <a:ext cx="5845969" cy="985243"/>
          </a:xfrm>
          <a:prstGeom prst="roundRect">
            <a:avLst>
              <a:gd name="adj" fmla="val 14607"/>
            </a:avLst>
          </a:prstGeom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zh-TW" altLang="en-US">
              <a:solidFill>
                <a:schemeClr val="dk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781645" y="3588147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zh-TW" alt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誠實勝過美編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81645" y="3997821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教授更看重「真實的體悟」而非精美的設計。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805" y="4573389"/>
            <a:ext cx="5845969" cy="985243"/>
          </a:xfrm>
          <a:prstGeom prst="roundRect">
            <a:avLst>
              <a:gd name="adj" fmla="val 14607"/>
            </a:avLst>
          </a:prstGeom>
          <a:ln>
            <a:noFill/>
          </a:ln>
          <a:effectLst>
            <a:outerShdw blurRad="50800" dist="38100" dir="2700000" algn="tl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zh-TW" altLang="en-US">
              <a:solidFill>
                <a:schemeClr val="dk1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781645" y="4733231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zh-TW" alt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定期紀錄與對話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81645" y="5142905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檔案是高中三年的長跑紀錄。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>
            <a:hlinkClick r:id="rId4"/>
          </p:cNvPr>
          <p:cNvSpPr/>
          <p:nvPr/>
        </p:nvSpPr>
        <p:spPr>
          <a:xfrm>
            <a:off x="6627614" y="5558632"/>
            <a:ext cx="471219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zh-TW" alt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放手不放任：陪伴孩子走過 </a:t>
            </a:r>
            <a:r>
              <a:rPr lang="en-US" altLang="zh-TW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108 </a:t>
            </a:r>
            <a:r>
              <a:rPr lang="zh-TW" alt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課綱的生涯路。</a:t>
            </a:r>
            <a:endParaRPr lang="en-US" sz="12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動作按鈕: 影片 17">
            <a:hlinkClick r:id="rId5"/>
            <a:extLst>
              <a:ext uri="{FF2B5EF4-FFF2-40B4-BE49-F238E27FC236}">
                <a16:creationId xmlns:a16="http://schemas.microsoft.com/office/drawing/2014/main" id="{6A6BA7A5-BA3D-AD49-99B8-337F806FC7CD}"/>
              </a:ext>
            </a:extLst>
          </p:cNvPr>
          <p:cNvSpPr/>
          <p:nvPr/>
        </p:nvSpPr>
        <p:spPr>
          <a:xfrm>
            <a:off x="9060005" y="5922818"/>
            <a:ext cx="519545" cy="477982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903BED9E-416C-C3E4-882A-E07DDBF5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16" name="線上媒體 15" title="【108課綱】學習歷程怎麼學？聽聽JR Lee怎麼說！">
            <a:hlinkClick r:id="" action="ppaction://media"/>
            <a:extLst>
              <a:ext uri="{FF2B5EF4-FFF2-40B4-BE49-F238E27FC236}">
                <a16:creationId xmlns:a16="http://schemas.microsoft.com/office/drawing/2014/main" id="{74A6D81B-829F-F052-9013-2551D93E00A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627614" y="2404594"/>
            <a:ext cx="5394902" cy="3045737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11AA0867-F003-49BB-0A38-96D1EA6B6471}"/>
              </a:ext>
            </a:extLst>
          </p:cNvPr>
          <p:cNvSpPr txBox="1"/>
          <p:nvPr/>
        </p:nvSpPr>
        <p:spPr>
          <a:xfrm>
            <a:off x="2583909" y="4638556"/>
            <a:ext cx="39030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b="1" i="1">
                <a:solidFill>
                  <a:srgbClr val="2563EB"/>
                </a:solidFill>
                <a:effectLst/>
                <a:latin typeface="Noto Sans TC" panose="020B0200000000000000" pitchFamily="34" charset="-120"/>
                <a:ea typeface="Noto Sans TC" panose="020B0200000000000000" pitchFamily="34" charset="-120"/>
              </a:defRPr>
            </a:lvl1pPr>
          </a:lstStyle>
          <a:p>
            <a:r>
              <a:rPr lang="zh-TW" altLang="en-US" dirty="0">
                <a:solidFill>
                  <a:srgbClr val="00B050"/>
                </a:solidFill>
              </a:rPr>
              <a:t>利用假日與孩子聊聊這學期的收穫。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9A88790-8284-446D-E9F8-2106562C359F}"/>
              </a:ext>
            </a:extLst>
          </p:cNvPr>
          <p:cNvSpPr txBox="1"/>
          <p:nvPr/>
        </p:nvSpPr>
        <p:spPr>
          <a:xfrm>
            <a:off x="2209918" y="3555179"/>
            <a:ext cx="45732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i="1" dirty="0">
                <a:solidFill>
                  <a:srgbClr val="2563EB"/>
                </a:solidFill>
                <a:effectLst/>
                <a:latin typeface="Noto Sans TC" panose="020B0200000000000000" pitchFamily="34" charset="-120"/>
                <a:ea typeface="Noto Sans TC" panose="020B0200000000000000" pitchFamily="34" charset="-120"/>
              </a:rPr>
              <a:t>紀錄下挫折與成長，才是最動人的故事。</a:t>
            </a:r>
            <a:endParaRPr lang="zh-TW" altLang="en-US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D508B12-8D37-CDF2-1174-FDE6E25C185F}"/>
              </a:ext>
            </a:extLst>
          </p:cNvPr>
          <p:cNvSpPr txBox="1"/>
          <p:nvPr/>
        </p:nvSpPr>
        <p:spPr>
          <a:xfrm>
            <a:off x="2846892" y="2325394"/>
            <a:ext cx="3620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i="1" dirty="0">
                <a:solidFill>
                  <a:srgbClr val="EA580C"/>
                </a:solidFill>
                <a:effectLst/>
                <a:latin typeface="Noto Sans TC" panose="020B0200000000000000" pitchFamily="34" charset="-120"/>
                <a:ea typeface="Noto Sans TC" panose="020B0200000000000000" pitchFamily="34" charset="-120"/>
              </a:rPr>
              <a:t>展現孩子在學科之外的獨特光芒。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4190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9575" y="708322"/>
            <a:ext cx="3997523" cy="499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zh-TW" alt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主題：學習歷程怎麼學？家長如何成為支持者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21804" y="1387872"/>
            <a:ext cx="5275858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33"/>
              </a:lnSpc>
            </a:pPr>
            <a:r>
              <a:rPr lang="zh-TW" alt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您的參與與支持，是孩子探索未來最堅實的後盾。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903BED9E-416C-C3E4-882A-E07DDBF5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23</a:t>
            </a:fld>
            <a:endParaRPr lang="zh-TW" altLang="en-US"/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57CAF107-5288-8543-64E3-5D7CD9ADAA98}"/>
              </a:ext>
            </a:extLst>
          </p:cNvPr>
          <p:cNvSpPr/>
          <p:nvPr/>
        </p:nvSpPr>
        <p:spPr>
          <a:xfrm>
            <a:off x="621805" y="2283222"/>
            <a:ext cx="5155539" cy="3639596"/>
          </a:xfrm>
          <a:prstGeom prst="roundRect">
            <a:avLst>
              <a:gd name="adj" fmla="val 14607"/>
            </a:avLst>
          </a:prstGeom>
          <a:ln>
            <a:noFill/>
          </a:ln>
          <a:effectLst>
            <a:outerShdw blurRad="50800" dist="38100" dir="2700000" algn="tl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您可以扮演的角色</a:t>
            </a:r>
          </a:p>
          <a:p>
            <a:pPr>
              <a:lnSpc>
                <a:spcPct val="20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傾聽者：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聽孩子分享學習過程中的喜悅與挑戰</a:t>
            </a:r>
          </a:p>
          <a:p>
            <a:pPr>
              <a:lnSpc>
                <a:spcPct val="20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支持者：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鼓勵孩子參加感興趣的講座或活動</a:t>
            </a:r>
          </a:p>
          <a:p>
            <a:pPr>
              <a:lnSpc>
                <a:spcPct val="20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記錄者：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協助孩子蒐集生活中的特殊經歷材料</a:t>
            </a:r>
          </a:p>
        </p:txBody>
      </p:sp>
      <p:sp>
        <p:nvSpPr>
          <p:cNvPr id="19" name="Shape 6">
            <a:extLst>
              <a:ext uri="{FF2B5EF4-FFF2-40B4-BE49-F238E27FC236}">
                <a16:creationId xmlns:a16="http://schemas.microsoft.com/office/drawing/2014/main" id="{CB1ED475-1415-4A03-0F4B-60441D595CB1}"/>
              </a:ext>
            </a:extLst>
          </p:cNvPr>
          <p:cNvSpPr/>
          <p:nvPr/>
        </p:nvSpPr>
        <p:spPr>
          <a:xfrm>
            <a:off x="6346032" y="2283222"/>
            <a:ext cx="5224164" cy="3639596"/>
          </a:xfrm>
          <a:prstGeom prst="roundRect">
            <a:avLst>
              <a:gd name="adj" fmla="val 14607"/>
            </a:avLst>
          </a:prstGeom>
          <a:ln>
            <a:noFill/>
          </a:ln>
          <a:effectLst>
            <a:outerShdw blurRad="50800" dist="38100" dir="2700000" algn="tl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請盡量避免</a:t>
            </a:r>
          </a:p>
          <a:p>
            <a:pPr>
              <a:lnSpc>
                <a:spcPct val="20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代寫：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避免代為操刀，守住孩子的誠信與成長</a:t>
            </a:r>
          </a:p>
          <a:p>
            <a:pPr>
              <a:lnSpc>
                <a:spcPct val="20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過度追求：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不強求證照或獎狀，重視內在質變</a:t>
            </a:r>
          </a:p>
          <a:p>
            <a:pPr>
              <a:lnSpc>
                <a:spcPct val="20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忽視：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不要到高三才開始關心檔案的累積</a:t>
            </a:r>
          </a:p>
        </p:txBody>
      </p:sp>
    </p:spTree>
    <p:extLst>
      <p:ext uri="{BB962C8B-B14F-4D97-AF65-F5344CB8AC3E}">
        <p14:creationId xmlns:p14="http://schemas.microsoft.com/office/powerpoint/2010/main" val="1071002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24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5" r="7809"/>
          <a:stretch/>
        </p:blipFill>
        <p:spPr>
          <a:xfrm>
            <a:off x="0" y="0"/>
            <a:ext cx="10304585" cy="687863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10CDDF7D-A125-AD10-CCDC-1788DDF97AA8}"/>
              </a:ext>
            </a:extLst>
          </p:cNvPr>
          <p:cNvSpPr txBox="1"/>
          <p:nvPr/>
        </p:nvSpPr>
        <p:spPr>
          <a:xfrm>
            <a:off x="10463645" y="4883727"/>
            <a:ext cx="16209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歡迎家長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踴躍參加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56602EF-74C7-930B-6FF7-892B4F690AAE}"/>
              </a:ext>
            </a:extLst>
          </p:cNvPr>
          <p:cNvSpPr txBox="1"/>
          <p:nvPr/>
        </p:nvSpPr>
        <p:spPr>
          <a:xfrm>
            <a:off x="10950957" y="948891"/>
            <a:ext cx="64633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費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座</a:t>
            </a:r>
          </a:p>
        </p:txBody>
      </p:sp>
    </p:spTree>
    <p:extLst>
      <p:ext uri="{BB962C8B-B14F-4D97-AF65-F5344CB8AC3E}">
        <p14:creationId xmlns:p14="http://schemas.microsoft.com/office/powerpoint/2010/main" val="1745396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7212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33205" y="4355207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625"/>
              </a:lnSpc>
            </a:pPr>
            <a:r>
              <a:rPr lang="en-US" sz="4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教育部家庭教育網資源</a:t>
            </a:r>
            <a:endParaRPr lang="en-US" sz="4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5229325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豐富的親職教育資源，協助家長面對教養挑戰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5744370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網站連結：</a:t>
            </a: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familyedu.moe.gov.tw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126B26-CABD-109B-EFA1-E5298954E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2469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95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414" y="518815"/>
            <a:ext cx="4245074" cy="530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167"/>
              </a:lnSpc>
            </a:pPr>
            <a:r>
              <a:rPr lang="en-US" sz="3333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網站資源一覽</a:t>
            </a:r>
            <a:endParaRPr lang="en-US" sz="33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2301" y="1304131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21114" y="1492944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法規事項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21114" y="1859955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家庭教育相關法規與政策參考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232301" y="2490094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421114" y="2678907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家庭教育專欄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21114" y="3045917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專家撰寫的教養知識與策略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232301" y="3676055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21114" y="3864868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親職教養資源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421114" y="4231878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實用的教養工具與方法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32301" y="4862017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421114" y="5050830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出版資源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21114" y="5417840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書籍、手冊與多媒體教材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232301" y="6069211"/>
            <a:ext cx="6299398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家長可善加利用這些資源，強化親子關係與教養技巧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5FF47179-2357-4674-3030-FE5E9E743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237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265462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6416"/>
              </a:lnSpc>
            </a:pPr>
            <a:r>
              <a:rPr lang="en-US" sz="5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感謝您的蒞臨</a:t>
            </a:r>
            <a:endParaRPr lang="en-US" sz="5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491784" y="3364111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讓我們的用心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91784" y="4120058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成就您孩子的未來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36B4930-C227-2088-18ED-4035D5CD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59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454" y="688370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帶班理念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4" name="Shape 2"/>
          <p:cNvSpPr/>
          <p:nvPr/>
        </p:nvSpPr>
        <p:spPr>
          <a:xfrm>
            <a:off x="850503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75" y="2026824"/>
            <a:ext cx="255092" cy="31888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0504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關愛每一位學生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50503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理解每位學生的獨特性，給予適當的關懷與尊重，建立信任關係。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47468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9" name="Shape 6"/>
          <p:cNvSpPr/>
          <p:nvPr/>
        </p:nvSpPr>
        <p:spPr>
          <a:xfrm>
            <a:off x="4536480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452" y="2026824"/>
            <a:ext cx="255092" cy="31888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36480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啟發學習動機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4536480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培養學生的學習興趣與自主學習能力，引導他們發現知識的樂趣。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8033444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14" name="Shape 10"/>
          <p:cNvSpPr/>
          <p:nvPr/>
        </p:nvSpPr>
        <p:spPr>
          <a:xfrm>
            <a:off x="8222457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8428" y="2026824"/>
            <a:ext cx="255092" cy="31888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22457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師生家長協作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222457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與家長保持密切溝通，共同關注學生的成長與發展需求。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61492" y="5327253"/>
            <a:ext cx="10869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我相信透過正向引導、嚴格要求與溫暖支持的平衡，能幫助學生建立健全的人格與優秀的學業表現。期待與各位家長共同協作，為孩子的未來奠定堅實基礎。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1843B59E-8062-C50E-1250-CC2156CD6B24}"/>
              </a:ext>
            </a:extLst>
          </p:cNvPr>
          <p:cNvSpPr/>
          <p:nvPr/>
        </p:nvSpPr>
        <p:spPr>
          <a:xfrm>
            <a:off x="2783736" y="753261"/>
            <a:ext cx="1283296" cy="35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1458" dirty="0"/>
              <a:t>(</a:t>
            </a:r>
            <a:r>
              <a:rPr lang="zh-TW" altLang="en-US" sz="1458" dirty="0"/>
              <a:t>請自行更新</a:t>
            </a:r>
            <a:r>
              <a:rPr lang="en-US" altLang="zh-TW" sz="1458" dirty="0"/>
              <a:t>)</a:t>
            </a:r>
            <a:endParaRPr lang="en-US" sz="1458" dirty="0"/>
          </a:p>
        </p:txBody>
      </p:sp>
      <p:sp>
        <p:nvSpPr>
          <p:cNvPr id="20" name="投影片編號版面配置區 19">
            <a:extLst>
              <a:ext uri="{FF2B5EF4-FFF2-40B4-BE49-F238E27FC236}">
                <a16:creationId xmlns:a16="http://schemas.microsoft.com/office/drawing/2014/main" id="{E0FC0EF6-9992-CFF8-3C17-6E1318F3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9503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503" y="697354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歡迎來訪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91" y="1417656"/>
            <a:ext cx="10869018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非常感謝您將孩子送來本校就讀，相信您的選擇是正確的。</a:t>
            </a: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661491" y="2008206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孩子在校的學習和生活，需要您的關心，請您多和學校聯繫，我們將竭誠為您服務！</a:t>
            </a:r>
            <a:endParaRPr lang="en-US" sz="145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91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91" y="3675577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61491" y="3820834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學校總機：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03-5223946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90456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190456" y="3675577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90456" y="3820834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1491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61491" y="4749818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1491" y="4895075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90456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04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90456" y="4749818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190456" y="4895075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總務處分機：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231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1491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05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1491" y="5824060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1491" y="5969316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輔導處分機：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280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90456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90456" y="5824060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90456" y="5969316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教官室分機：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217、218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id="{AD7AFF93-BB97-5789-7F95-5CB4555C3EC2}"/>
              </a:ext>
            </a:extLst>
          </p:cNvPr>
          <p:cNvSpPr/>
          <p:nvPr/>
        </p:nvSpPr>
        <p:spPr>
          <a:xfrm>
            <a:off x="661492" y="2472945"/>
            <a:ext cx="10965935" cy="550667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9BAFD489-79CC-DACA-45BC-87B9101997CF}"/>
              </a:ext>
            </a:extLst>
          </p:cNvPr>
          <p:cNvSpPr/>
          <p:nvPr/>
        </p:nvSpPr>
        <p:spPr>
          <a:xfrm>
            <a:off x="755997" y="2591540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導師連絡資訊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：</a:t>
            </a: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</a:t>
            </a:r>
            <a:r>
              <a:rPr lang="en-US" altLang="zh-TW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 (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分機、是否留手機、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LINE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等，請導師自行更正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)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5" name="投影片編號版面配置區 24">
            <a:extLst>
              <a:ext uri="{FF2B5EF4-FFF2-40B4-BE49-F238E27FC236}">
                <a16:creationId xmlns:a16="http://schemas.microsoft.com/office/drawing/2014/main" id="{A1C88D2D-B041-6347-1D9F-B8F9E295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76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7428" y="689065"/>
            <a:ext cx="518110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114學年度第</a:t>
            </a:r>
            <a:r>
              <a:rPr lang="zh-TW" alt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學期重要行事曆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Shape 2">
            <a:extLst>
              <a:ext uri="{FF2B5EF4-FFF2-40B4-BE49-F238E27FC236}">
                <a16:creationId xmlns:a16="http://schemas.microsoft.com/office/drawing/2014/main" id="{5785EFB7-F1D8-E4FC-9D7A-A27CB3EED6B6}"/>
              </a:ext>
            </a:extLst>
          </p:cNvPr>
          <p:cNvSpPr/>
          <p:nvPr/>
        </p:nvSpPr>
        <p:spPr>
          <a:xfrm>
            <a:off x="661492" y="1672729"/>
            <a:ext cx="5215433" cy="3164086"/>
          </a:xfrm>
          <a:prstGeom prst="roundRect">
            <a:avLst>
              <a:gd name="adj" fmla="val 510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Shape 3">
            <a:extLst>
              <a:ext uri="{FF2B5EF4-FFF2-40B4-BE49-F238E27FC236}">
                <a16:creationId xmlns:a16="http://schemas.microsoft.com/office/drawing/2014/main" id="{F692FC06-13CC-A41E-CD57-C3682F6A4223}"/>
              </a:ext>
            </a:extLst>
          </p:cNvPr>
          <p:cNvSpPr/>
          <p:nvPr/>
        </p:nvSpPr>
        <p:spPr>
          <a:xfrm>
            <a:off x="667842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Text 4">
            <a:extLst>
              <a:ext uri="{FF2B5EF4-FFF2-40B4-BE49-F238E27FC236}">
                <a16:creationId xmlns:a16="http://schemas.microsoft.com/office/drawing/2014/main" id="{6774774B-8C57-B16C-4AB0-C4F07BBF0EA9}"/>
              </a:ext>
            </a:extLst>
          </p:cNvPr>
          <p:cNvSpPr/>
          <p:nvPr/>
        </p:nvSpPr>
        <p:spPr>
          <a:xfrm>
            <a:off x="847428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Text 5">
            <a:extLst>
              <a:ext uri="{FF2B5EF4-FFF2-40B4-BE49-F238E27FC236}">
                <a16:creationId xmlns:a16="http://schemas.microsoft.com/office/drawing/2014/main" id="{503303FF-F95D-A632-E064-B9B27BD2763C}"/>
              </a:ext>
            </a:extLst>
          </p:cNvPr>
          <p:cNvSpPr/>
          <p:nvPr/>
        </p:nvSpPr>
        <p:spPr>
          <a:xfrm>
            <a:off x="2715865" y="1793081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Shape 6">
            <a:extLst>
              <a:ext uri="{FF2B5EF4-FFF2-40B4-BE49-F238E27FC236}">
                <a16:creationId xmlns:a16="http://schemas.microsoft.com/office/drawing/2014/main" id="{02CF2727-B4EF-4171-299E-ADB7464399DB}"/>
              </a:ext>
            </a:extLst>
          </p:cNvPr>
          <p:cNvSpPr/>
          <p:nvPr/>
        </p:nvSpPr>
        <p:spPr>
          <a:xfrm>
            <a:off x="667842" y="2194421"/>
            <a:ext cx="5202733" cy="802680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id="{5FC49650-0ED4-BA21-4D4D-1E3F3DEF7D0C}"/>
              </a:ext>
            </a:extLst>
          </p:cNvPr>
          <p:cNvSpPr/>
          <p:nvPr/>
        </p:nvSpPr>
        <p:spPr>
          <a:xfrm>
            <a:off x="847428" y="230842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115/03/28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Text 8">
            <a:extLst>
              <a:ext uri="{FF2B5EF4-FFF2-40B4-BE49-F238E27FC236}">
                <a16:creationId xmlns:a16="http://schemas.microsoft.com/office/drawing/2014/main" id="{AAE98E51-9A64-E298-D63C-338B73D74CA1}"/>
              </a:ext>
            </a:extLst>
          </p:cNvPr>
          <p:cNvSpPr/>
          <p:nvPr/>
        </p:nvSpPr>
        <p:spPr>
          <a:xfrm>
            <a:off x="2715865" y="2308424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全校健康運動日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Shape 9">
            <a:extLst>
              <a:ext uri="{FF2B5EF4-FFF2-40B4-BE49-F238E27FC236}">
                <a16:creationId xmlns:a16="http://schemas.microsoft.com/office/drawing/2014/main" id="{A69CFB23-26A5-B4BA-E6FF-32B3D8DE9E49}"/>
              </a:ext>
            </a:extLst>
          </p:cNvPr>
          <p:cNvSpPr/>
          <p:nvPr/>
        </p:nvSpPr>
        <p:spPr>
          <a:xfrm>
            <a:off x="667842" y="2997101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Text 10">
            <a:extLst>
              <a:ext uri="{FF2B5EF4-FFF2-40B4-BE49-F238E27FC236}">
                <a16:creationId xmlns:a16="http://schemas.microsoft.com/office/drawing/2014/main" id="{E3DF371B-1507-8B7C-F92D-D46DD749A805}"/>
              </a:ext>
            </a:extLst>
          </p:cNvPr>
          <p:cNvSpPr/>
          <p:nvPr/>
        </p:nvSpPr>
        <p:spPr>
          <a:xfrm>
            <a:off x="847428" y="311110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115/04/01-02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Text 11">
            <a:extLst>
              <a:ext uri="{FF2B5EF4-FFF2-40B4-BE49-F238E27FC236}">
                <a16:creationId xmlns:a16="http://schemas.microsoft.com/office/drawing/2014/main" id="{9B64089A-7428-7066-A1B8-447A7A83B909}"/>
              </a:ext>
            </a:extLst>
          </p:cNvPr>
          <p:cNvSpPr/>
          <p:nvPr/>
        </p:nvSpPr>
        <p:spPr>
          <a:xfrm>
            <a:off x="2715865" y="3111104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第一次段考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Shape 12">
            <a:extLst>
              <a:ext uri="{FF2B5EF4-FFF2-40B4-BE49-F238E27FC236}">
                <a16:creationId xmlns:a16="http://schemas.microsoft.com/office/drawing/2014/main" id="{398EE3AD-5708-AF7F-FD71-5786F253C3BC}"/>
              </a:ext>
            </a:extLst>
          </p:cNvPr>
          <p:cNvSpPr/>
          <p:nvPr/>
        </p:nvSpPr>
        <p:spPr>
          <a:xfrm>
            <a:off x="667842" y="3512443"/>
            <a:ext cx="5202733" cy="59759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Text 13">
            <a:extLst>
              <a:ext uri="{FF2B5EF4-FFF2-40B4-BE49-F238E27FC236}">
                <a16:creationId xmlns:a16="http://schemas.microsoft.com/office/drawing/2014/main" id="{962D428D-0DFC-6425-2B8F-6F9BEF2CD2E7}"/>
              </a:ext>
            </a:extLst>
          </p:cNvPr>
          <p:cNvSpPr/>
          <p:nvPr/>
        </p:nvSpPr>
        <p:spPr>
          <a:xfrm>
            <a:off x="847428" y="3626446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115/04/03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-07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Text 14">
            <a:extLst>
              <a:ext uri="{FF2B5EF4-FFF2-40B4-BE49-F238E27FC236}">
                <a16:creationId xmlns:a16="http://schemas.microsoft.com/office/drawing/2014/main" id="{D71658E3-6FBD-C6A3-6E08-C7D85DED33E5}"/>
              </a:ext>
            </a:extLst>
          </p:cNvPr>
          <p:cNvSpPr/>
          <p:nvPr/>
        </p:nvSpPr>
        <p:spPr>
          <a:xfrm>
            <a:off x="2715865" y="3626445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兒童節、清明節、運動會補假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Shape 15">
            <a:extLst>
              <a:ext uri="{FF2B5EF4-FFF2-40B4-BE49-F238E27FC236}">
                <a16:creationId xmlns:a16="http://schemas.microsoft.com/office/drawing/2014/main" id="{BC6533A0-B912-F64E-8734-0B0CA2D31279}"/>
              </a:ext>
            </a:extLst>
          </p:cNvPr>
          <p:cNvSpPr/>
          <p:nvPr/>
        </p:nvSpPr>
        <p:spPr>
          <a:xfrm>
            <a:off x="680542" y="4135051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Text 16">
            <a:extLst>
              <a:ext uri="{FF2B5EF4-FFF2-40B4-BE49-F238E27FC236}">
                <a16:creationId xmlns:a16="http://schemas.microsoft.com/office/drawing/2014/main" id="{F310E1CF-4C75-6B08-1DAF-896689DB6B28}"/>
              </a:ext>
            </a:extLst>
          </p:cNvPr>
          <p:cNvSpPr/>
          <p:nvPr/>
        </p:nvSpPr>
        <p:spPr>
          <a:xfrm>
            <a:off x="860128" y="424905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115/05/12-13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Text 17">
            <a:extLst>
              <a:ext uri="{FF2B5EF4-FFF2-40B4-BE49-F238E27FC236}">
                <a16:creationId xmlns:a16="http://schemas.microsoft.com/office/drawing/2014/main" id="{6BAA31B9-68C8-9482-938B-45A26C1ABAC3}"/>
              </a:ext>
            </a:extLst>
          </p:cNvPr>
          <p:cNvSpPr/>
          <p:nvPr/>
        </p:nvSpPr>
        <p:spPr>
          <a:xfrm>
            <a:off x="2728565" y="4249054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</a:t>
            </a: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二</a:t>
            </a:r>
            <a:r>
              <a:rPr lang="en-US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次段考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Shape 19">
            <a:extLst>
              <a:ext uri="{FF2B5EF4-FFF2-40B4-BE49-F238E27FC236}">
                <a16:creationId xmlns:a16="http://schemas.microsoft.com/office/drawing/2014/main" id="{9CDC3761-C42E-2B6C-4ECB-DA651BE0241E}"/>
              </a:ext>
            </a:extLst>
          </p:cNvPr>
          <p:cNvSpPr/>
          <p:nvPr/>
        </p:nvSpPr>
        <p:spPr>
          <a:xfrm>
            <a:off x="6321425" y="1672729"/>
            <a:ext cx="5215433" cy="3899181"/>
          </a:xfrm>
          <a:prstGeom prst="roundRect">
            <a:avLst>
              <a:gd name="adj" fmla="val 413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Shape 20">
            <a:extLst>
              <a:ext uri="{FF2B5EF4-FFF2-40B4-BE49-F238E27FC236}">
                <a16:creationId xmlns:a16="http://schemas.microsoft.com/office/drawing/2014/main" id="{2F4FFA25-41AE-B41F-D0CC-F15D9FA0D7B7}"/>
              </a:ext>
            </a:extLst>
          </p:cNvPr>
          <p:cNvSpPr/>
          <p:nvPr/>
        </p:nvSpPr>
        <p:spPr>
          <a:xfrm>
            <a:off x="6327775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Text 21">
            <a:extLst>
              <a:ext uri="{FF2B5EF4-FFF2-40B4-BE49-F238E27FC236}">
                <a16:creationId xmlns:a16="http://schemas.microsoft.com/office/drawing/2014/main" id="{0F70B7F3-AB44-472E-B068-2406167C9AC2}"/>
              </a:ext>
            </a:extLst>
          </p:cNvPr>
          <p:cNvSpPr/>
          <p:nvPr/>
        </p:nvSpPr>
        <p:spPr>
          <a:xfrm>
            <a:off x="6507361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Text 22">
            <a:extLst>
              <a:ext uri="{FF2B5EF4-FFF2-40B4-BE49-F238E27FC236}">
                <a16:creationId xmlns:a16="http://schemas.microsoft.com/office/drawing/2014/main" id="{38F87F32-40F0-E90C-4642-F4536759ABA5}"/>
              </a:ext>
            </a:extLst>
          </p:cNvPr>
          <p:cNvSpPr/>
          <p:nvPr/>
        </p:nvSpPr>
        <p:spPr>
          <a:xfrm>
            <a:off x="8285616" y="179308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Shape 23">
            <a:extLst>
              <a:ext uri="{FF2B5EF4-FFF2-40B4-BE49-F238E27FC236}">
                <a16:creationId xmlns:a16="http://schemas.microsoft.com/office/drawing/2014/main" id="{1DD8BF01-1C8D-0873-4BE4-B2CEA6269D71}"/>
              </a:ext>
            </a:extLst>
          </p:cNvPr>
          <p:cNvSpPr/>
          <p:nvPr/>
        </p:nvSpPr>
        <p:spPr>
          <a:xfrm>
            <a:off x="6327775" y="2194421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Shape 26">
            <a:extLst>
              <a:ext uri="{FF2B5EF4-FFF2-40B4-BE49-F238E27FC236}">
                <a16:creationId xmlns:a16="http://schemas.microsoft.com/office/drawing/2014/main" id="{CEE98122-0C8F-2FF6-0A20-FE61A1DEDA23}"/>
              </a:ext>
            </a:extLst>
          </p:cNvPr>
          <p:cNvSpPr/>
          <p:nvPr/>
        </p:nvSpPr>
        <p:spPr>
          <a:xfrm>
            <a:off x="6327775" y="2709764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Text 27">
            <a:extLst>
              <a:ext uri="{FF2B5EF4-FFF2-40B4-BE49-F238E27FC236}">
                <a16:creationId xmlns:a16="http://schemas.microsoft.com/office/drawing/2014/main" id="{8D9D4565-1888-CE53-930A-C0347CDA6ACF}"/>
              </a:ext>
            </a:extLst>
          </p:cNvPr>
          <p:cNvSpPr/>
          <p:nvPr/>
        </p:nvSpPr>
        <p:spPr>
          <a:xfrm>
            <a:off x="6507361" y="2316012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115/06/18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Text 28">
            <a:extLst>
              <a:ext uri="{FF2B5EF4-FFF2-40B4-BE49-F238E27FC236}">
                <a16:creationId xmlns:a16="http://schemas.microsoft.com/office/drawing/2014/main" id="{E897D550-9B30-D2EA-D399-CF78FA1424D7}"/>
              </a:ext>
            </a:extLst>
          </p:cNvPr>
          <p:cNvSpPr/>
          <p:nvPr/>
        </p:nvSpPr>
        <p:spPr>
          <a:xfrm>
            <a:off x="8285616" y="2316013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夜間輔導結束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Shape 29">
            <a:extLst>
              <a:ext uri="{FF2B5EF4-FFF2-40B4-BE49-F238E27FC236}">
                <a16:creationId xmlns:a16="http://schemas.microsoft.com/office/drawing/2014/main" id="{2E93F8F2-7CA7-1076-EDEF-07C6BA771534}"/>
              </a:ext>
            </a:extLst>
          </p:cNvPr>
          <p:cNvSpPr/>
          <p:nvPr/>
        </p:nvSpPr>
        <p:spPr>
          <a:xfrm>
            <a:off x="6327775" y="3225106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Text 30">
            <a:extLst>
              <a:ext uri="{FF2B5EF4-FFF2-40B4-BE49-F238E27FC236}">
                <a16:creationId xmlns:a16="http://schemas.microsoft.com/office/drawing/2014/main" id="{0D378D91-6963-2717-A964-40C5AB70BAE0}"/>
              </a:ext>
            </a:extLst>
          </p:cNvPr>
          <p:cNvSpPr/>
          <p:nvPr/>
        </p:nvSpPr>
        <p:spPr>
          <a:xfrm>
            <a:off x="6507361" y="283135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115/06/19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Text 31">
            <a:extLst>
              <a:ext uri="{FF2B5EF4-FFF2-40B4-BE49-F238E27FC236}">
                <a16:creationId xmlns:a16="http://schemas.microsoft.com/office/drawing/2014/main" id="{5F2403AC-5ABD-051A-3CC0-2312F7DAA49C}"/>
              </a:ext>
            </a:extLst>
          </p:cNvPr>
          <p:cNvSpPr/>
          <p:nvPr/>
        </p:nvSpPr>
        <p:spPr>
          <a:xfrm>
            <a:off x="8285616" y="2831355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週六班結束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Shape 32">
            <a:extLst>
              <a:ext uri="{FF2B5EF4-FFF2-40B4-BE49-F238E27FC236}">
                <a16:creationId xmlns:a16="http://schemas.microsoft.com/office/drawing/2014/main" id="{F13D1EA9-7ECB-E8EE-A3B2-25879863492D}"/>
              </a:ext>
            </a:extLst>
          </p:cNvPr>
          <p:cNvSpPr/>
          <p:nvPr/>
        </p:nvSpPr>
        <p:spPr>
          <a:xfrm>
            <a:off x="6327775" y="3740448"/>
            <a:ext cx="5202733" cy="50860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Text 33">
            <a:extLst>
              <a:ext uri="{FF2B5EF4-FFF2-40B4-BE49-F238E27FC236}">
                <a16:creationId xmlns:a16="http://schemas.microsoft.com/office/drawing/2014/main" id="{2577CAB3-8433-43A6-9FFB-A8E91B7156CB}"/>
              </a:ext>
            </a:extLst>
          </p:cNvPr>
          <p:cNvSpPr/>
          <p:nvPr/>
        </p:nvSpPr>
        <p:spPr>
          <a:xfrm>
            <a:off x="6507361" y="3346697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115/06/26-30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50"/>
              </a:lnSpc>
            </a:pP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Text 34">
            <a:extLst>
              <a:ext uri="{FF2B5EF4-FFF2-40B4-BE49-F238E27FC236}">
                <a16:creationId xmlns:a16="http://schemas.microsoft.com/office/drawing/2014/main" id="{E2290ECD-C58A-75A3-7720-D1B3CAAA4661}"/>
              </a:ext>
            </a:extLst>
          </p:cNvPr>
          <p:cNvSpPr/>
          <p:nvPr/>
        </p:nvSpPr>
        <p:spPr>
          <a:xfrm>
            <a:off x="8285616" y="3346698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期末考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Shape 35">
            <a:extLst>
              <a:ext uri="{FF2B5EF4-FFF2-40B4-BE49-F238E27FC236}">
                <a16:creationId xmlns:a16="http://schemas.microsoft.com/office/drawing/2014/main" id="{3E02E9CA-45FA-28DE-AFC6-F4F1BD5053DE}"/>
              </a:ext>
            </a:extLst>
          </p:cNvPr>
          <p:cNvSpPr/>
          <p:nvPr/>
        </p:nvSpPr>
        <p:spPr>
          <a:xfrm>
            <a:off x="6334125" y="4331357"/>
            <a:ext cx="5202733" cy="57467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Text 36">
            <a:extLst>
              <a:ext uri="{FF2B5EF4-FFF2-40B4-BE49-F238E27FC236}">
                <a16:creationId xmlns:a16="http://schemas.microsoft.com/office/drawing/2014/main" id="{8612677D-99FE-C5CA-5553-B3E7D016E1CD}"/>
              </a:ext>
            </a:extLst>
          </p:cNvPr>
          <p:cNvSpPr/>
          <p:nvPr/>
        </p:nvSpPr>
        <p:spPr>
          <a:xfrm>
            <a:off x="6507361" y="3862038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115/6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/3</a:t>
            </a: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Text 37">
            <a:extLst>
              <a:ext uri="{FF2B5EF4-FFF2-40B4-BE49-F238E27FC236}">
                <a16:creationId xmlns:a16="http://schemas.microsoft.com/office/drawing/2014/main" id="{2A4E3A17-2BC0-EA13-C4C9-45BC926C8D98}"/>
              </a:ext>
            </a:extLst>
          </p:cNvPr>
          <p:cNvSpPr/>
          <p:nvPr/>
        </p:nvSpPr>
        <p:spPr>
          <a:xfrm>
            <a:off x="8285616" y="3890105"/>
            <a:ext cx="3113214" cy="567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休業式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Text 39">
            <a:extLst>
              <a:ext uri="{FF2B5EF4-FFF2-40B4-BE49-F238E27FC236}">
                <a16:creationId xmlns:a16="http://schemas.microsoft.com/office/drawing/2014/main" id="{2FF2E6F2-3F7F-4F64-DD65-0ABBF0F6B8EC}"/>
              </a:ext>
            </a:extLst>
          </p:cNvPr>
          <p:cNvSpPr/>
          <p:nvPr/>
        </p:nvSpPr>
        <p:spPr>
          <a:xfrm>
            <a:off x="6513711" y="447635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115/7/23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Text 40">
            <a:extLst>
              <a:ext uri="{FF2B5EF4-FFF2-40B4-BE49-F238E27FC236}">
                <a16:creationId xmlns:a16="http://schemas.microsoft.com/office/drawing/2014/main" id="{F82EE30B-BDCA-3C93-C6F5-8BC7C248A131}"/>
              </a:ext>
            </a:extLst>
          </p:cNvPr>
          <p:cNvSpPr/>
          <p:nvPr/>
        </p:nvSpPr>
        <p:spPr>
          <a:xfrm>
            <a:off x="8291966" y="4476355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高中部補考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Shape 12">
            <a:extLst>
              <a:ext uri="{FF2B5EF4-FFF2-40B4-BE49-F238E27FC236}">
                <a16:creationId xmlns:a16="http://schemas.microsoft.com/office/drawing/2014/main" id="{0A1D11E7-F08F-D7F0-4686-4857873B2A37}"/>
              </a:ext>
            </a:extLst>
          </p:cNvPr>
          <p:cNvSpPr/>
          <p:nvPr/>
        </p:nvSpPr>
        <p:spPr>
          <a:xfrm>
            <a:off x="680542" y="4709726"/>
            <a:ext cx="5202733" cy="59759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Text 24">
            <a:extLst>
              <a:ext uri="{FF2B5EF4-FFF2-40B4-BE49-F238E27FC236}">
                <a16:creationId xmlns:a16="http://schemas.microsoft.com/office/drawing/2014/main" id="{ADB1520B-24DC-2BB0-1522-7C364B814BC5}"/>
              </a:ext>
            </a:extLst>
          </p:cNvPr>
          <p:cNvSpPr/>
          <p:nvPr/>
        </p:nvSpPr>
        <p:spPr>
          <a:xfrm>
            <a:off x="860128" y="4836815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115/06/13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Text 25">
            <a:extLst>
              <a:ext uri="{FF2B5EF4-FFF2-40B4-BE49-F238E27FC236}">
                <a16:creationId xmlns:a16="http://schemas.microsoft.com/office/drawing/2014/main" id="{C9923809-0659-3EFE-EEE6-A226ECC960A3}"/>
              </a:ext>
            </a:extLst>
          </p:cNvPr>
          <p:cNvSpPr/>
          <p:nvPr/>
        </p:nvSpPr>
        <p:spPr>
          <a:xfrm>
            <a:off x="2715865" y="4836816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端午節放假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FF51B10-CE3E-D48B-AC6C-F2110D877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42" name="Text 36">
            <a:extLst>
              <a:ext uri="{FF2B5EF4-FFF2-40B4-BE49-F238E27FC236}">
                <a16:creationId xmlns:a16="http://schemas.microsoft.com/office/drawing/2014/main" id="{8612677D-99FE-C5CA-5553-B3E7D016E1CD}"/>
              </a:ext>
            </a:extLst>
          </p:cNvPr>
          <p:cNvSpPr/>
          <p:nvPr/>
        </p:nvSpPr>
        <p:spPr>
          <a:xfrm>
            <a:off x="6499741" y="5068153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115/7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/27-8/14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Text 37">
            <a:extLst>
              <a:ext uri="{FF2B5EF4-FFF2-40B4-BE49-F238E27FC236}">
                <a16:creationId xmlns:a16="http://schemas.microsoft.com/office/drawing/2014/main" id="{2A4E3A17-2BC0-EA13-C4C9-45BC926C8D98}"/>
              </a:ext>
            </a:extLst>
          </p:cNvPr>
          <p:cNvSpPr/>
          <p:nvPr/>
        </p:nvSpPr>
        <p:spPr>
          <a:xfrm>
            <a:off x="8346576" y="5096220"/>
            <a:ext cx="3113214" cy="567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暑輔開始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4955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7A800-2163-D1DD-E080-B49D2D3C7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446DBF3-F69E-5E97-F445-02E64E2B0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180FFABF-3AC7-1A70-85EA-E5D47A80136F}"/>
              </a:ext>
            </a:extLst>
          </p:cNvPr>
          <p:cNvSpPr/>
          <p:nvPr/>
        </p:nvSpPr>
        <p:spPr>
          <a:xfrm>
            <a:off x="5233492" y="2241666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陪孩子走一段升學路：</a:t>
            </a:r>
            <a:endParaRPr lang="en-US" altLang="zh-TW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學年度升學實戰指南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E02A554-D4E2-9E3A-265D-CB77271D5DA0}"/>
              </a:ext>
            </a:extLst>
          </p:cNvPr>
          <p:cNvSpPr/>
          <p:nvPr/>
        </p:nvSpPr>
        <p:spPr>
          <a:xfrm>
            <a:off x="5233492" y="3763524"/>
            <a:ext cx="629701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精準定錨強項科目，啟動高二下黃金轉折期</a:t>
            </a:r>
            <a:endParaRPr lang="en-US" sz="1458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4EEE90A-F71D-2008-64D8-A21C3ED6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7828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60A1066-CE93-C400-5905-514DBB477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3" name="二年級">
            <a:hlinkClick r:id="" action="ppaction://media"/>
            <a:extLst>
              <a:ext uri="{FF2B5EF4-FFF2-40B4-BE49-F238E27FC236}">
                <a16:creationId xmlns:a16="http://schemas.microsoft.com/office/drawing/2014/main" id="{81CAD12A-53CF-F44E-7667-DCBCE5DBDB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2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8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140527"/>
            <a:ext cx="6297018" cy="143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升學資源指南</a:t>
            </a:r>
            <a:r>
              <a:rPr 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選擇未來的智慧工具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858915"/>
            <a:ext cx="6297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為協助學生和家長掌握重要升學資訊，本簡報將介紹十個實用的升學網站，讓您在選擇未來學習道路時能做出明智的決定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9C649D-0422-04E9-8414-9180C2C5C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313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461" y="682509"/>
            <a:ext cx="716371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興趣測驗 /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大學學系探索量表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34418"/>
            <a:ext cx="5284688" cy="23437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01637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透過專業心理量表評估，了解自己的興趣傾向與適合學系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170" y="1534418"/>
            <a:ext cx="3238500" cy="32321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52170" y="5160781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登入資訊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52170" y="5475602"/>
            <a:ext cx="528468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帳號：身份證字號密碼：Sphs+學號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252170" y="59790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財團法人大學入學考試中心基金會-心理量表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33FA21A-AD02-E024-9C61-8B8711F88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544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861</Words>
  <Application>Microsoft Office PowerPoint</Application>
  <PresentationFormat>寬螢幕</PresentationFormat>
  <Paragraphs>251</Paragraphs>
  <Slides>27</Slides>
  <Notes>24</Notes>
  <HiddenSlides>0</HiddenSlides>
  <MMClips>2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7" baseType="lpstr">
      <vt:lpstr>Instrument Sans Medium</vt:lpstr>
      <vt:lpstr>Instrument Sans Semi Bold</vt:lpstr>
      <vt:lpstr>Noto Sans TC</vt:lpstr>
      <vt:lpstr>微軟正黑體</vt:lpstr>
      <vt:lpstr>微軟正黑體</vt:lpstr>
      <vt:lpstr>Aptos</vt:lpstr>
      <vt:lpstr>Aptos Display</vt:lpstr>
      <vt:lpstr>Arial</vt:lpstr>
      <vt:lpstr>Calibri</vt:lpstr>
      <vt:lpstr>Office 佈景主題</vt:lpstr>
      <vt:lpstr>114學年度  第2學期  普二班級座談會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114學年度  第一學期  普一班級座談會</dc:title>
  <dc:creator>幸曄 謝</dc:creator>
  <cp:lastModifiedBy>幸曄 謝</cp:lastModifiedBy>
  <cp:revision>52</cp:revision>
  <dcterms:created xsi:type="dcterms:W3CDTF">2025-08-06T03:29:05Z</dcterms:created>
  <dcterms:modified xsi:type="dcterms:W3CDTF">2026-03-11T14:50:01Z</dcterms:modified>
</cp:coreProperties>
</file>