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9" r:id="rId3"/>
    <p:sldId id="265" r:id="rId4"/>
    <p:sldId id="266" r:id="rId5"/>
    <p:sldId id="303" r:id="rId6"/>
    <p:sldId id="304" r:id="rId7"/>
    <p:sldId id="324" r:id="rId8"/>
    <p:sldId id="325" r:id="rId9"/>
    <p:sldId id="326" r:id="rId10"/>
    <p:sldId id="327" r:id="rId11"/>
    <p:sldId id="328" r:id="rId12"/>
    <p:sldId id="276" r:id="rId13"/>
    <p:sldId id="314" r:id="rId14"/>
    <p:sldId id="282" r:id="rId15"/>
    <p:sldId id="315" r:id="rId16"/>
    <p:sldId id="279" r:id="rId17"/>
    <p:sldId id="306" r:id="rId18"/>
    <p:sldId id="307" r:id="rId19"/>
    <p:sldId id="305" r:id="rId20"/>
    <p:sldId id="308" r:id="rId21"/>
    <p:sldId id="316" r:id="rId22"/>
    <p:sldId id="280" r:id="rId23"/>
    <p:sldId id="310" r:id="rId24"/>
    <p:sldId id="317" r:id="rId25"/>
    <p:sldId id="264" r:id="rId26"/>
    <p:sldId id="311" r:id="rId27"/>
    <p:sldId id="312" r:id="rId28"/>
    <p:sldId id="319" r:id="rId29"/>
    <p:sldId id="320" r:id="rId30"/>
    <p:sldId id="321" r:id="rId31"/>
    <p:sldId id="322" r:id="rId32"/>
    <p:sldId id="318" r:id="rId33"/>
    <p:sldId id="323" r:id="rId34"/>
    <p:sldId id="281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2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7CE"/>
    <a:srgbClr val="009900"/>
    <a:srgbClr val="508BD2"/>
    <a:srgbClr val="58D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AACCC-BD4B-4783-A463-65FC35ECDD1E}" v="5" dt="2025-08-06T14:12:58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744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3CEEC-721D-4CAC-9A3E-6C36E5120652}" type="doc">
      <dgm:prSet loTypeId="urn:microsoft.com/office/officeart/2009/3/layout/Pi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76530366-5485-471C-9CB5-0B1A0A52927F}">
      <dgm:prSet phldrT="[文字]" custT="1"/>
      <dgm:spPr/>
      <dgm:t>
        <a:bodyPr/>
        <a:lstStyle/>
        <a:p>
          <a:r>
            <a:rPr lang="en-US" altLang="zh-TW" sz="4000" b="1" dirty="0"/>
            <a:t>20%</a:t>
          </a:r>
          <a:endParaRPr lang="zh-TW" altLang="en-US" sz="4000" b="1" dirty="0"/>
        </a:p>
      </dgm:t>
    </dgm:pt>
    <dgm:pt modelId="{26D1E84A-3B67-48F4-9718-593D345E64BE}" type="parTrans" cxnId="{22742E89-80C4-4D72-9CB0-979822F2DD1D}">
      <dgm:prSet/>
      <dgm:spPr/>
      <dgm:t>
        <a:bodyPr/>
        <a:lstStyle/>
        <a:p>
          <a:endParaRPr lang="zh-TW" altLang="en-US"/>
        </a:p>
      </dgm:t>
    </dgm:pt>
    <dgm:pt modelId="{F7CE5744-4EA0-4C86-A97A-11A7BF226B29}" type="sibTrans" cxnId="{22742E89-80C4-4D72-9CB0-979822F2DD1D}">
      <dgm:prSet/>
      <dgm:spPr/>
      <dgm:t>
        <a:bodyPr/>
        <a:lstStyle/>
        <a:p>
          <a:endParaRPr lang="zh-TW" altLang="en-US"/>
        </a:p>
      </dgm:t>
    </dgm:pt>
    <dgm:pt modelId="{67036294-E46F-43D4-9CBB-5B10CB3D2339}">
      <dgm:prSet phldrT="[文字]" custT="1"/>
      <dgm:spPr/>
      <dgm:t>
        <a:bodyPr/>
        <a:lstStyle/>
        <a:p>
          <a:r>
            <a:rPr lang="en-US" altLang="zh-TW" sz="4000" b="1" dirty="0"/>
            <a:t>30%</a:t>
          </a:r>
          <a:endParaRPr lang="zh-TW" altLang="en-US" sz="4000" b="1" dirty="0"/>
        </a:p>
      </dgm:t>
    </dgm:pt>
    <dgm:pt modelId="{C8B5D6B8-52D9-49D1-89AF-C128DB6D23FF}" type="parTrans" cxnId="{D3D21341-A0C2-4CBD-9672-0815A15379D5}">
      <dgm:prSet/>
      <dgm:spPr/>
      <dgm:t>
        <a:bodyPr/>
        <a:lstStyle/>
        <a:p>
          <a:endParaRPr lang="zh-TW" altLang="en-US"/>
        </a:p>
      </dgm:t>
    </dgm:pt>
    <dgm:pt modelId="{1CA4CA6D-D7E2-4AA3-A293-DD34493EF041}" type="sibTrans" cxnId="{D3D21341-A0C2-4CBD-9672-0815A15379D5}">
      <dgm:prSet/>
      <dgm:spPr/>
      <dgm:t>
        <a:bodyPr/>
        <a:lstStyle/>
        <a:p>
          <a:endParaRPr lang="zh-TW" altLang="en-US"/>
        </a:p>
      </dgm:t>
    </dgm:pt>
    <dgm:pt modelId="{04A23AC3-0E9C-43B4-8F9B-79CE8E8268F6}">
      <dgm:prSet phldrT="[文字]" custT="1"/>
      <dgm:spPr/>
      <dgm:t>
        <a:bodyPr/>
        <a:lstStyle/>
        <a:p>
          <a:r>
            <a:rPr lang="en-US" altLang="zh-TW" sz="4000" b="1" dirty="0"/>
            <a:t>40%</a:t>
          </a:r>
          <a:endParaRPr lang="zh-TW" altLang="en-US" sz="4000" b="1" dirty="0"/>
        </a:p>
      </dgm:t>
    </dgm:pt>
    <dgm:pt modelId="{A5C16A7B-929F-4C2B-92B9-10FC0CFF0DF9}" type="parTrans" cxnId="{75BE80E0-047D-4AB5-9E3D-896A9E9B3CDD}">
      <dgm:prSet/>
      <dgm:spPr/>
      <dgm:t>
        <a:bodyPr/>
        <a:lstStyle/>
        <a:p>
          <a:endParaRPr lang="zh-TW" altLang="en-US"/>
        </a:p>
      </dgm:t>
    </dgm:pt>
    <dgm:pt modelId="{CFD4A95A-DFAD-4D4A-90F2-45FBD7EBCD15}" type="sibTrans" cxnId="{75BE80E0-047D-4AB5-9E3D-896A9E9B3CDD}">
      <dgm:prSet/>
      <dgm:spPr/>
      <dgm:t>
        <a:bodyPr/>
        <a:lstStyle/>
        <a:p>
          <a:endParaRPr lang="zh-TW" altLang="en-US"/>
        </a:p>
      </dgm:t>
    </dgm:pt>
    <dgm:pt modelId="{6B340F50-F9DF-4546-A510-EC3E66A2B5CB}">
      <dgm:prSet phldrT="[文字]" custT="1"/>
      <dgm:spPr/>
      <dgm:t>
        <a:bodyPr/>
        <a:lstStyle/>
        <a:p>
          <a:r>
            <a:rPr lang="zh-TW" altLang="en-US" sz="4000" b="1" dirty="0"/>
            <a:t>   </a:t>
          </a:r>
        </a:p>
      </dgm:t>
    </dgm:pt>
    <dgm:pt modelId="{F1326337-18C7-43E7-B744-670928B07D69}" type="sibTrans" cxnId="{7AB7E7E3-A9B7-40FC-9898-67A7B3341EF4}">
      <dgm:prSet/>
      <dgm:spPr/>
      <dgm:t>
        <a:bodyPr/>
        <a:lstStyle/>
        <a:p>
          <a:endParaRPr lang="zh-TW" altLang="en-US"/>
        </a:p>
      </dgm:t>
    </dgm:pt>
    <dgm:pt modelId="{7DF39B2C-2703-4903-9285-68A28DD16D7A}" type="parTrans" cxnId="{7AB7E7E3-A9B7-40FC-9898-67A7B3341EF4}">
      <dgm:prSet/>
      <dgm:spPr/>
      <dgm:t>
        <a:bodyPr/>
        <a:lstStyle/>
        <a:p>
          <a:endParaRPr lang="zh-TW" altLang="en-US"/>
        </a:p>
      </dgm:t>
    </dgm:pt>
    <dgm:pt modelId="{D9563415-C464-4B2F-AB93-390E2B94965E}">
      <dgm:prSet custT="1"/>
      <dgm:spPr/>
      <dgm:t>
        <a:bodyPr/>
        <a:lstStyle/>
        <a:p>
          <a:endParaRPr lang="zh-TW" altLang="en-US" sz="4000" b="1" dirty="0"/>
        </a:p>
      </dgm:t>
    </dgm:pt>
    <dgm:pt modelId="{A7E3FC45-E11E-44EB-A937-B39569FE3B98}" type="parTrans" cxnId="{46248FDB-7C89-4D83-9FDB-67AAD74463F3}">
      <dgm:prSet/>
      <dgm:spPr/>
      <dgm:t>
        <a:bodyPr/>
        <a:lstStyle/>
        <a:p>
          <a:endParaRPr lang="zh-TW" altLang="en-US"/>
        </a:p>
      </dgm:t>
    </dgm:pt>
    <dgm:pt modelId="{43E93516-A81B-43A2-A735-A512A9EF0E97}" type="sibTrans" cxnId="{46248FDB-7C89-4D83-9FDB-67AAD74463F3}">
      <dgm:prSet/>
      <dgm:spPr/>
      <dgm:t>
        <a:bodyPr/>
        <a:lstStyle/>
        <a:p>
          <a:endParaRPr lang="zh-TW" altLang="en-US"/>
        </a:p>
      </dgm:t>
    </dgm:pt>
    <dgm:pt modelId="{CAF32F3A-C573-4A94-8792-86C851FD391E}">
      <dgm:prSet phldrT="[文字]" custT="1"/>
      <dgm:spPr/>
      <dgm:t>
        <a:bodyPr/>
        <a:lstStyle/>
        <a:p>
          <a:r>
            <a:rPr lang="en-US" altLang="zh-TW" sz="4000" b="1" dirty="0"/>
            <a:t>50%</a:t>
          </a:r>
          <a:endParaRPr lang="zh-TW" altLang="en-US" sz="4000" b="1" dirty="0"/>
        </a:p>
      </dgm:t>
    </dgm:pt>
    <dgm:pt modelId="{E9A03422-5EB7-4E78-B699-A42D8733CC7D}" type="parTrans" cxnId="{AC982B58-835A-4385-8009-BF1BBE32D3FD}">
      <dgm:prSet/>
      <dgm:spPr/>
      <dgm:t>
        <a:bodyPr/>
        <a:lstStyle/>
        <a:p>
          <a:endParaRPr lang="zh-TW" altLang="en-US"/>
        </a:p>
      </dgm:t>
    </dgm:pt>
    <dgm:pt modelId="{81E33E67-28FD-472A-A013-4D61DBEBB529}" type="sibTrans" cxnId="{AC982B58-835A-4385-8009-BF1BBE32D3FD}">
      <dgm:prSet/>
      <dgm:spPr/>
      <dgm:t>
        <a:bodyPr/>
        <a:lstStyle/>
        <a:p>
          <a:endParaRPr lang="zh-TW" altLang="en-US"/>
        </a:p>
      </dgm:t>
    </dgm:pt>
    <dgm:pt modelId="{80DDC871-9ECE-4C76-BA31-5CC074747028}">
      <dgm:prSet phldrT="[文字]" custT="1"/>
      <dgm:spPr/>
      <dgm:t>
        <a:bodyPr/>
        <a:lstStyle/>
        <a:p>
          <a:r>
            <a:rPr lang="zh-TW" altLang="en-US" sz="4000" b="1" dirty="0"/>
            <a:t>  </a:t>
          </a:r>
        </a:p>
      </dgm:t>
    </dgm:pt>
    <dgm:pt modelId="{60864B4D-4D86-4FA1-817E-8649C4CC6ACF}" type="sibTrans" cxnId="{EAC64C0B-3FC4-4A67-87B4-580052544E40}">
      <dgm:prSet/>
      <dgm:spPr/>
      <dgm:t>
        <a:bodyPr/>
        <a:lstStyle/>
        <a:p>
          <a:endParaRPr lang="zh-TW" altLang="en-US"/>
        </a:p>
      </dgm:t>
    </dgm:pt>
    <dgm:pt modelId="{3BE6623B-4161-4A83-9FDD-4CD66A1A6753}" type="parTrans" cxnId="{EAC64C0B-3FC4-4A67-87B4-580052544E40}">
      <dgm:prSet/>
      <dgm:spPr/>
      <dgm:t>
        <a:bodyPr/>
        <a:lstStyle/>
        <a:p>
          <a:endParaRPr lang="zh-TW" altLang="en-US"/>
        </a:p>
      </dgm:t>
    </dgm:pt>
    <dgm:pt modelId="{90991ED4-5357-4820-AFD4-E58C7AD17F69}">
      <dgm:prSet phldrT="[文字]" custT="1"/>
      <dgm:spPr/>
      <dgm:t>
        <a:bodyPr/>
        <a:lstStyle/>
        <a:p>
          <a:r>
            <a:rPr lang="zh-TW" altLang="en-US" sz="4000" b="1" dirty="0"/>
            <a:t>   </a:t>
          </a:r>
        </a:p>
      </dgm:t>
    </dgm:pt>
    <dgm:pt modelId="{7BDC875B-0AD2-41A7-9F08-812FBDF42CB3}" type="sibTrans" cxnId="{EFF07CEE-7AE6-44F5-8DC8-6A5B93A21958}">
      <dgm:prSet/>
      <dgm:spPr/>
      <dgm:t>
        <a:bodyPr/>
        <a:lstStyle/>
        <a:p>
          <a:endParaRPr lang="zh-TW" altLang="en-US"/>
        </a:p>
      </dgm:t>
    </dgm:pt>
    <dgm:pt modelId="{F7E0AD97-5454-4ED3-A8E4-B598D1C1E5D9}" type="parTrans" cxnId="{EFF07CEE-7AE6-44F5-8DC8-6A5B93A21958}">
      <dgm:prSet/>
      <dgm:spPr/>
      <dgm:t>
        <a:bodyPr/>
        <a:lstStyle/>
        <a:p>
          <a:endParaRPr lang="zh-TW" altLang="en-US"/>
        </a:p>
      </dgm:t>
    </dgm:pt>
    <dgm:pt modelId="{5075211C-D6F5-42A8-B98F-6094CF886330}" type="pres">
      <dgm:prSet presAssocID="{3D93CEEC-721D-4CAC-9A3E-6C36E5120652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1D3F59F9-D153-4639-A3B3-B6FFBEDB0B1F}" type="pres">
      <dgm:prSet presAssocID="{6B340F50-F9DF-4546-A510-EC3E66A2B5CB}" presName="ParentComposite" presStyleCnt="0"/>
      <dgm:spPr/>
    </dgm:pt>
    <dgm:pt modelId="{0B1DF2BB-BCD3-42B5-8347-0FE4EBE36EDC}" type="pres">
      <dgm:prSet presAssocID="{6B340F50-F9DF-4546-A510-EC3E66A2B5CB}" presName="Chord" presStyleLbl="bgShp" presStyleIdx="0" presStyleCnt="4" custLinFactNeighborX="4535" custLinFactNeighborY="61920"/>
      <dgm:spPr/>
    </dgm:pt>
    <dgm:pt modelId="{1F63FCAF-9962-4FB4-8F95-5CC09F8343A4}" type="pres">
      <dgm:prSet presAssocID="{6B340F50-F9DF-4546-A510-EC3E66A2B5CB}" presName="Pie" presStyleLbl="alignNode1" presStyleIdx="0" presStyleCnt="4" custLinFactNeighborX="-6831" custLinFactNeighborY="80411"/>
      <dgm:spPr/>
    </dgm:pt>
    <dgm:pt modelId="{455B60A2-7FBC-408E-A297-EA071D800A8D}" type="pres">
      <dgm:prSet presAssocID="{6B340F50-F9DF-4546-A510-EC3E66A2B5CB}" presName="Parent" presStyleLbl="revTx" presStyleIdx="0" presStyleCnt="8">
        <dgm:presLayoutVars>
          <dgm:chMax val="1"/>
          <dgm:chPref val="1"/>
          <dgm:bulletEnabled val="1"/>
        </dgm:presLayoutVars>
      </dgm:prSet>
      <dgm:spPr/>
    </dgm:pt>
    <dgm:pt modelId="{A98499D6-7A91-4C16-A6E0-505092BFB22F}" type="pres">
      <dgm:prSet presAssocID="{F7CE5744-4EA0-4C86-A97A-11A7BF226B29}" presName="negSibTrans" presStyleCnt="0"/>
      <dgm:spPr/>
    </dgm:pt>
    <dgm:pt modelId="{CD62D738-1821-4F22-B325-17E4F2A2798A}" type="pres">
      <dgm:prSet presAssocID="{6B340F50-F9DF-4546-A510-EC3E66A2B5CB}" presName="composite" presStyleCnt="0"/>
      <dgm:spPr/>
    </dgm:pt>
    <dgm:pt modelId="{E888819B-EDDF-40A5-883A-D5CC9C19F7FE}" type="pres">
      <dgm:prSet presAssocID="{6B340F50-F9DF-4546-A510-EC3E66A2B5CB}" presName="Child" presStyleLbl="revTx" presStyleIdx="1" presStyleCnt="8" custScaleY="41890" custLinFactNeighborX="2176" custLinFactNeighborY="-14713">
        <dgm:presLayoutVars>
          <dgm:chMax val="0"/>
          <dgm:chPref val="0"/>
          <dgm:bulletEnabled val="1"/>
        </dgm:presLayoutVars>
      </dgm:prSet>
      <dgm:spPr/>
    </dgm:pt>
    <dgm:pt modelId="{CA8B5337-81DA-4FD4-B6F1-6A67162B513D}" type="pres">
      <dgm:prSet presAssocID="{F1326337-18C7-43E7-B744-670928B07D69}" presName="sibTrans" presStyleCnt="0"/>
      <dgm:spPr/>
    </dgm:pt>
    <dgm:pt modelId="{746D7462-5CE0-41D5-B288-FF00F0104D04}" type="pres">
      <dgm:prSet presAssocID="{90991ED4-5357-4820-AFD4-E58C7AD17F69}" presName="ParentComposite" presStyleCnt="0"/>
      <dgm:spPr/>
    </dgm:pt>
    <dgm:pt modelId="{E88455CF-7A09-4726-B908-053ECDFACFC3}" type="pres">
      <dgm:prSet presAssocID="{90991ED4-5357-4820-AFD4-E58C7AD17F69}" presName="Chord" presStyleLbl="bgShp" presStyleIdx="1" presStyleCnt="4" custLinFactNeighborX="-6232" custLinFactNeighborY="74329"/>
      <dgm:spPr/>
    </dgm:pt>
    <dgm:pt modelId="{8DC6112D-349E-4F5F-B208-AF41C97EBDB6}" type="pres">
      <dgm:prSet presAssocID="{90991ED4-5357-4820-AFD4-E58C7AD17F69}" presName="Pie" presStyleLbl="alignNode1" presStyleIdx="1" presStyleCnt="4" custLinFactNeighborX="-2836" custLinFactNeighborY="88747"/>
      <dgm:spPr/>
    </dgm:pt>
    <dgm:pt modelId="{6E2622F6-C0FA-46E4-80E5-8E0C15FECA59}" type="pres">
      <dgm:prSet presAssocID="{90991ED4-5357-4820-AFD4-E58C7AD17F69}" presName="Parent" presStyleLbl="revTx" presStyleIdx="2" presStyleCnt="8">
        <dgm:presLayoutVars>
          <dgm:chMax val="1"/>
          <dgm:chPref val="1"/>
          <dgm:bulletEnabled val="1"/>
        </dgm:presLayoutVars>
      </dgm:prSet>
      <dgm:spPr/>
    </dgm:pt>
    <dgm:pt modelId="{EFC5463F-670C-4BE0-8C3C-81D62061A57D}" type="pres">
      <dgm:prSet presAssocID="{1CA4CA6D-D7E2-4AA3-A293-DD34493EF041}" presName="negSibTrans" presStyleCnt="0"/>
      <dgm:spPr/>
    </dgm:pt>
    <dgm:pt modelId="{28960C95-E95E-4A00-8568-A601D89EDE0E}" type="pres">
      <dgm:prSet presAssocID="{90991ED4-5357-4820-AFD4-E58C7AD17F69}" presName="composite" presStyleCnt="0"/>
      <dgm:spPr/>
    </dgm:pt>
    <dgm:pt modelId="{520ED366-7504-4EA4-A290-CBB2B948BA83}" type="pres">
      <dgm:prSet presAssocID="{90991ED4-5357-4820-AFD4-E58C7AD17F69}" presName="Child" presStyleLbl="revTx" presStyleIdx="3" presStyleCnt="8" custScaleY="34909" custLinFactNeighborX="-3207" custLinFactNeighborY="-16904">
        <dgm:presLayoutVars>
          <dgm:chMax val="0"/>
          <dgm:chPref val="0"/>
          <dgm:bulletEnabled val="1"/>
        </dgm:presLayoutVars>
      </dgm:prSet>
      <dgm:spPr/>
    </dgm:pt>
    <dgm:pt modelId="{DD246EB2-614F-4F22-B69D-648638027DC2}" type="pres">
      <dgm:prSet presAssocID="{7BDC875B-0AD2-41A7-9F08-812FBDF42CB3}" presName="sibTrans" presStyleCnt="0"/>
      <dgm:spPr/>
    </dgm:pt>
    <dgm:pt modelId="{1A4035E3-5278-40A4-9956-3425FD14F5BB}" type="pres">
      <dgm:prSet presAssocID="{80DDC871-9ECE-4C76-BA31-5CC074747028}" presName="ParentComposite" presStyleCnt="0"/>
      <dgm:spPr/>
    </dgm:pt>
    <dgm:pt modelId="{692FFDA4-D2A8-419E-98A3-64E3B040AAD1}" type="pres">
      <dgm:prSet presAssocID="{80DDC871-9ECE-4C76-BA31-5CC074747028}" presName="Chord" presStyleLbl="bgShp" presStyleIdx="2" presStyleCnt="4" custLinFactNeighborX="-3037" custLinFactNeighborY="74329"/>
      <dgm:spPr/>
    </dgm:pt>
    <dgm:pt modelId="{FB96B0D0-A3D8-4656-AAC5-2A3158309E94}" type="pres">
      <dgm:prSet presAssocID="{80DDC871-9ECE-4C76-BA31-5CC074747028}" presName="Pie" presStyleLbl="alignNode1" presStyleIdx="2" presStyleCnt="4" custLinFactNeighborX="1159" custLinFactNeighborY="80411"/>
      <dgm:spPr/>
    </dgm:pt>
    <dgm:pt modelId="{54AC1303-49BA-48CC-BF56-7B5732C007B7}" type="pres">
      <dgm:prSet presAssocID="{80DDC871-9ECE-4C76-BA31-5CC074747028}" presName="Parent" presStyleLbl="revTx" presStyleIdx="4" presStyleCnt="8">
        <dgm:presLayoutVars>
          <dgm:chMax val="1"/>
          <dgm:chPref val="1"/>
          <dgm:bulletEnabled val="1"/>
        </dgm:presLayoutVars>
      </dgm:prSet>
      <dgm:spPr/>
    </dgm:pt>
    <dgm:pt modelId="{BA05B18F-2292-4EB0-A35A-45DB72ACDCB1}" type="pres">
      <dgm:prSet presAssocID="{CFD4A95A-DFAD-4D4A-90F2-45FBD7EBCD15}" presName="negSibTrans" presStyleCnt="0"/>
      <dgm:spPr/>
    </dgm:pt>
    <dgm:pt modelId="{9504AA48-F2FA-44A4-94C9-388E640ADBC8}" type="pres">
      <dgm:prSet presAssocID="{80DDC871-9ECE-4C76-BA31-5CC074747028}" presName="composite" presStyleCnt="0"/>
      <dgm:spPr/>
    </dgm:pt>
    <dgm:pt modelId="{0A135477-C2E6-4FEB-9B74-26A4E458068D}" type="pres">
      <dgm:prSet presAssocID="{80DDC871-9ECE-4C76-BA31-5CC074747028}" presName="Child" presStyleLbl="revTx" presStyleIdx="5" presStyleCnt="8" custScaleY="20945" custLinFactNeighborX="-1610" custLinFactNeighborY="-20945">
        <dgm:presLayoutVars>
          <dgm:chMax val="0"/>
          <dgm:chPref val="0"/>
          <dgm:bulletEnabled val="1"/>
        </dgm:presLayoutVars>
      </dgm:prSet>
      <dgm:spPr/>
    </dgm:pt>
    <dgm:pt modelId="{EC6E23BE-1186-4D0B-AB32-037E75137365}" type="pres">
      <dgm:prSet presAssocID="{60864B4D-4D86-4FA1-817E-8649C4CC6ACF}" presName="sibTrans" presStyleCnt="0"/>
      <dgm:spPr/>
    </dgm:pt>
    <dgm:pt modelId="{C4F9B2C0-3256-46C5-806D-F1B64AE62758}" type="pres">
      <dgm:prSet presAssocID="{D9563415-C464-4B2F-AB93-390E2B94965E}" presName="ParentComposite" presStyleCnt="0"/>
      <dgm:spPr/>
    </dgm:pt>
    <dgm:pt modelId="{3C7FD395-5781-4472-8D2C-797D5C0DAF95}" type="pres">
      <dgm:prSet presAssocID="{D9563415-C464-4B2F-AB93-390E2B94965E}" presName="Chord" presStyleLbl="bgShp" presStyleIdx="3" presStyleCnt="4" custLinFactNeighborX="159" custLinFactNeighborY="58920"/>
      <dgm:spPr/>
    </dgm:pt>
    <dgm:pt modelId="{F9FE9D5F-20EB-48DA-AAD0-CAD2C6E6A976}" type="pres">
      <dgm:prSet presAssocID="{D9563415-C464-4B2F-AB93-390E2B94965E}" presName="Pie" presStyleLbl="alignNode1" presStyleIdx="3" presStyleCnt="4" custLinFactNeighborX="-12301" custLinFactNeighborY="80411"/>
      <dgm:spPr/>
    </dgm:pt>
    <dgm:pt modelId="{0A5B2AC5-9D5A-4FF2-8AA5-62A206767C10}" type="pres">
      <dgm:prSet presAssocID="{D9563415-C464-4B2F-AB93-390E2B94965E}" presName="Parent" presStyleLbl="revTx" presStyleIdx="6" presStyleCnt="8">
        <dgm:presLayoutVars>
          <dgm:chMax val="1"/>
          <dgm:chPref val="1"/>
          <dgm:bulletEnabled val="1"/>
        </dgm:presLayoutVars>
      </dgm:prSet>
      <dgm:spPr/>
    </dgm:pt>
    <dgm:pt modelId="{CC997929-F45F-4D08-86E2-07B82672FFC4}" type="pres">
      <dgm:prSet presAssocID="{81E33E67-28FD-472A-A013-4D61DBEBB529}" presName="negSibTrans" presStyleCnt="0"/>
      <dgm:spPr/>
    </dgm:pt>
    <dgm:pt modelId="{7AC71F02-FC19-4F1E-BA70-DB5132FF480D}" type="pres">
      <dgm:prSet presAssocID="{D9563415-C464-4B2F-AB93-390E2B94965E}" presName="composite" presStyleCnt="0"/>
      <dgm:spPr/>
    </dgm:pt>
    <dgm:pt modelId="{7A0F20BB-20B3-4DB6-BAC1-22AA45092773}" type="pres">
      <dgm:prSet presAssocID="{D9563415-C464-4B2F-AB93-390E2B94965E}" presName="Child" presStyleLbl="revTx" presStyleIdx="7" presStyleCnt="8" custScaleY="20945" custLinFactNeighborX="-6801" custLinFactNeighborY="-20336">
        <dgm:presLayoutVars>
          <dgm:chMax val="0"/>
          <dgm:chPref val="0"/>
          <dgm:bulletEnabled val="1"/>
        </dgm:presLayoutVars>
      </dgm:prSet>
      <dgm:spPr/>
    </dgm:pt>
  </dgm:ptLst>
  <dgm:cxnLst>
    <dgm:cxn modelId="{EAC64C0B-3FC4-4A67-87B4-580052544E40}" srcId="{3D93CEEC-721D-4CAC-9A3E-6C36E5120652}" destId="{80DDC871-9ECE-4C76-BA31-5CC074747028}" srcOrd="2" destOrd="0" parTransId="{3BE6623B-4161-4A83-9FDD-4CD66A1A6753}" sibTransId="{60864B4D-4D86-4FA1-817E-8649C4CC6ACF}"/>
    <dgm:cxn modelId="{9892BA11-22E1-47CE-B8DB-5D89513126AF}" type="presOf" srcId="{67036294-E46F-43D4-9CBB-5B10CB3D2339}" destId="{520ED366-7504-4EA4-A290-CBB2B948BA83}" srcOrd="0" destOrd="0" presId="urn:microsoft.com/office/officeart/2009/3/layout/PieProcess"/>
    <dgm:cxn modelId="{1CD95723-5623-4F98-8FA7-CA988CED2256}" type="presOf" srcId="{CAF32F3A-C573-4A94-8792-86C851FD391E}" destId="{7A0F20BB-20B3-4DB6-BAC1-22AA45092773}" srcOrd="0" destOrd="0" presId="urn:microsoft.com/office/officeart/2009/3/layout/PieProcess"/>
    <dgm:cxn modelId="{E0C0E738-5D38-4163-976B-7092ECD4D4B6}" type="presOf" srcId="{90991ED4-5357-4820-AFD4-E58C7AD17F69}" destId="{6E2622F6-C0FA-46E4-80E5-8E0C15FECA59}" srcOrd="0" destOrd="0" presId="urn:microsoft.com/office/officeart/2009/3/layout/PieProcess"/>
    <dgm:cxn modelId="{D3D21341-A0C2-4CBD-9672-0815A15379D5}" srcId="{90991ED4-5357-4820-AFD4-E58C7AD17F69}" destId="{67036294-E46F-43D4-9CBB-5B10CB3D2339}" srcOrd="0" destOrd="0" parTransId="{C8B5D6B8-52D9-49D1-89AF-C128DB6D23FF}" sibTransId="{1CA4CA6D-D7E2-4AA3-A293-DD34493EF041}"/>
    <dgm:cxn modelId="{AC982B58-835A-4385-8009-BF1BBE32D3FD}" srcId="{D9563415-C464-4B2F-AB93-390E2B94965E}" destId="{CAF32F3A-C573-4A94-8792-86C851FD391E}" srcOrd="0" destOrd="0" parTransId="{E9A03422-5EB7-4E78-B699-A42D8733CC7D}" sibTransId="{81E33E67-28FD-472A-A013-4D61DBEBB529}"/>
    <dgm:cxn modelId="{22742E89-80C4-4D72-9CB0-979822F2DD1D}" srcId="{6B340F50-F9DF-4546-A510-EC3E66A2B5CB}" destId="{76530366-5485-471C-9CB5-0B1A0A52927F}" srcOrd="0" destOrd="0" parTransId="{26D1E84A-3B67-48F4-9718-593D345E64BE}" sibTransId="{F7CE5744-4EA0-4C86-A97A-11A7BF226B29}"/>
    <dgm:cxn modelId="{B87C3993-CFFC-48C5-99C7-28F2FDA7FFCE}" type="presOf" srcId="{04A23AC3-0E9C-43B4-8F9B-79CE8E8268F6}" destId="{0A135477-C2E6-4FEB-9B74-26A4E458068D}" srcOrd="0" destOrd="0" presId="urn:microsoft.com/office/officeart/2009/3/layout/PieProcess"/>
    <dgm:cxn modelId="{26A0B598-DF0B-4C5C-A837-0E9FAEFC2356}" type="presOf" srcId="{D9563415-C464-4B2F-AB93-390E2B94965E}" destId="{0A5B2AC5-9D5A-4FF2-8AA5-62A206767C10}" srcOrd="0" destOrd="0" presId="urn:microsoft.com/office/officeart/2009/3/layout/PieProcess"/>
    <dgm:cxn modelId="{6FD87CDA-B812-4158-8C9F-EC7E34DA8880}" type="presOf" srcId="{6B340F50-F9DF-4546-A510-EC3E66A2B5CB}" destId="{455B60A2-7FBC-408E-A297-EA071D800A8D}" srcOrd="0" destOrd="0" presId="urn:microsoft.com/office/officeart/2009/3/layout/PieProcess"/>
    <dgm:cxn modelId="{46248FDB-7C89-4D83-9FDB-67AAD74463F3}" srcId="{3D93CEEC-721D-4CAC-9A3E-6C36E5120652}" destId="{D9563415-C464-4B2F-AB93-390E2B94965E}" srcOrd="3" destOrd="0" parTransId="{A7E3FC45-E11E-44EB-A937-B39569FE3B98}" sibTransId="{43E93516-A81B-43A2-A735-A512A9EF0E97}"/>
    <dgm:cxn modelId="{E4A8FFDF-3F3E-40E8-BC6A-A25DD6A3B21A}" type="presOf" srcId="{80DDC871-9ECE-4C76-BA31-5CC074747028}" destId="{54AC1303-49BA-48CC-BF56-7B5732C007B7}" srcOrd="0" destOrd="0" presId="urn:microsoft.com/office/officeart/2009/3/layout/PieProcess"/>
    <dgm:cxn modelId="{75BE80E0-047D-4AB5-9E3D-896A9E9B3CDD}" srcId="{80DDC871-9ECE-4C76-BA31-5CC074747028}" destId="{04A23AC3-0E9C-43B4-8F9B-79CE8E8268F6}" srcOrd="0" destOrd="0" parTransId="{A5C16A7B-929F-4C2B-92B9-10FC0CFF0DF9}" sibTransId="{CFD4A95A-DFAD-4D4A-90F2-45FBD7EBCD15}"/>
    <dgm:cxn modelId="{7AB7E7E3-A9B7-40FC-9898-67A7B3341EF4}" srcId="{3D93CEEC-721D-4CAC-9A3E-6C36E5120652}" destId="{6B340F50-F9DF-4546-A510-EC3E66A2B5CB}" srcOrd="0" destOrd="0" parTransId="{7DF39B2C-2703-4903-9285-68A28DD16D7A}" sibTransId="{F1326337-18C7-43E7-B744-670928B07D69}"/>
    <dgm:cxn modelId="{481E74E8-C8F6-44C9-87B6-95533B643548}" type="presOf" srcId="{76530366-5485-471C-9CB5-0B1A0A52927F}" destId="{E888819B-EDDF-40A5-883A-D5CC9C19F7FE}" srcOrd="0" destOrd="0" presId="urn:microsoft.com/office/officeart/2009/3/layout/PieProcess"/>
    <dgm:cxn modelId="{EFF07CEE-7AE6-44F5-8DC8-6A5B93A21958}" srcId="{3D93CEEC-721D-4CAC-9A3E-6C36E5120652}" destId="{90991ED4-5357-4820-AFD4-E58C7AD17F69}" srcOrd="1" destOrd="0" parTransId="{F7E0AD97-5454-4ED3-A8E4-B598D1C1E5D9}" sibTransId="{7BDC875B-0AD2-41A7-9F08-812FBDF42CB3}"/>
    <dgm:cxn modelId="{B83EF9EE-38E9-401D-9F5E-1963C91DCB9F}" type="presOf" srcId="{3D93CEEC-721D-4CAC-9A3E-6C36E5120652}" destId="{5075211C-D6F5-42A8-B98F-6094CF886330}" srcOrd="0" destOrd="0" presId="urn:microsoft.com/office/officeart/2009/3/layout/PieProcess"/>
    <dgm:cxn modelId="{1DA980F2-E779-472F-AC23-20822362A699}" type="presParOf" srcId="{5075211C-D6F5-42A8-B98F-6094CF886330}" destId="{1D3F59F9-D153-4639-A3B3-B6FFBEDB0B1F}" srcOrd="0" destOrd="0" presId="urn:microsoft.com/office/officeart/2009/3/layout/PieProcess"/>
    <dgm:cxn modelId="{7E052714-1F7D-4B8A-B1D5-041FA05AC7B8}" type="presParOf" srcId="{1D3F59F9-D153-4639-A3B3-B6FFBEDB0B1F}" destId="{0B1DF2BB-BCD3-42B5-8347-0FE4EBE36EDC}" srcOrd="0" destOrd="0" presId="urn:microsoft.com/office/officeart/2009/3/layout/PieProcess"/>
    <dgm:cxn modelId="{3DC24065-26FF-4F5F-BF25-03D2D77CD258}" type="presParOf" srcId="{1D3F59F9-D153-4639-A3B3-B6FFBEDB0B1F}" destId="{1F63FCAF-9962-4FB4-8F95-5CC09F8343A4}" srcOrd="1" destOrd="0" presId="urn:microsoft.com/office/officeart/2009/3/layout/PieProcess"/>
    <dgm:cxn modelId="{DD5C19DB-C42F-40DF-B01B-15FCF858E208}" type="presParOf" srcId="{1D3F59F9-D153-4639-A3B3-B6FFBEDB0B1F}" destId="{455B60A2-7FBC-408E-A297-EA071D800A8D}" srcOrd="2" destOrd="0" presId="urn:microsoft.com/office/officeart/2009/3/layout/PieProcess"/>
    <dgm:cxn modelId="{AF8F5DE0-5F23-4243-8D09-32D3B033ACE2}" type="presParOf" srcId="{5075211C-D6F5-42A8-B98F-6094CF886330}" destId="{A98499D6-7A91-4C16-A6E0-505092BFB22F}" srcOrd="1" destOrd="0" presId="urn:microsoft.com/office/officeart/2009/3/layout/PieProcess"/>
    <dgm:cxn modelId="{FF9F4CF4-06AB-4037-AEC8-1DBF87669717}" type="presParOf" srcId="{5075211C-D6F5-42A8-B98F-6094CF886330}" destId="{CD62D738-1821-4F22-B325-17E4F2A2798A}" srcOrd="2" destOrd="0" presId="urn:microsoft.com/office/officeart/2009/3/layout/PieProcess"/>
    <dgm:cxn modelId="{F264EC40-4BA9-455C-9B25-14EF99C6C2A5}" type="presParOf" srcId="{CD62D738-1821-4F22-B325-17E4F2A2798A}" destId="{E888819B-EDDF-40A5-883A-D5CC9C19F7FE}" srcOrd="0" destOrd="0" presId="urn:microsoft.com/office/officeart/2009/3/layout/PieProcess"/>
    <dgm:cxn modelId="{F53B55B3-368F-416C-96A1-7D297CFF5990}" type="presParOf" srcId="{5075211C-D6F5-42A8-B98F-6094CF886330}" destId="{CA8B5337-81DA-4FD4-B6F1-6A67162B513D}" srcOrd="3" destOrd="0" presId="urn:microsoft.com/office/officeart/2009/3/layout/PieProcess"/>
    <dgm:cxn modelId="{36043D03-9C72-4EDE-9854-63E93AF70265}" type="presParOf" srcId="{5075211C-D6F5-42A8-B98F-6094CF886330}" destId="{746D7462-5CE0-41D5-B288-FF00F0104D04}" srcOrd="4" destOrd="0" presId="urn:microsoft.com/office/officeart/2009/3/layout/PieProcess"/>
    <dgm:cxn modelId="{529C3905-01A8-419B-B85B-E92F4A52DC19}" type="presParOf" srcId="{746D7462-5CE0-41D5-B288-FF00F0104D04}" destId="{E88455CF-7A09-4726-B908-053ECDFACFC3}" srcOrd="0" destOrd="0" presId="urn:microsoft.com/office/officeart/2009/3/layout/PieProcess"/>
    <dgm:cxn modelId="{94FAF8DF-DA8F-4E21-A96B-5DD8B18B8D29}" type="presParOf" srcId="{746D7462-5CE0-41D5-B288-FF00F0104D04}" destId="{8DC6112D-349E-4F5F-B208-AF41C97EBDB6}" srcOrd="1" destOrd="0" presId="urn:microsoft.com/office/officeart/2009/3/layout/PieProcess"/>
    <dgm:cxn modelId="{F8A73402-FF21-4F7C-8A63-30F57C4924E8}" type="presParOf" srcId="{746D7462-5CE0-41D5-B288-FF00F0104D04}" destId="{6E2622F6-C0FA-46E4-80E5-8E0C15FECA59}" srcOrd="2" destOrd="0" presId="urn:microsoft.com/office/officeart/2009/3/layout/PieProcess"/>
    <dgm:cxn modelId="{B5F21297-77AE-433A-9F5C-683E611FCC59}" type="presParOf" srcId="{5075211C-D6F5-42A8-B98F-6094CF886330}" destId="{EFC5463F-670C-4BE0-8C3C-81D62061A57D}" srcOrd="5" destOrd="0" presId="urn:microsoft.com/office/officeart/2009/3/layout/PieProcess"/>
    <dgm:cxn modelId="{A36CA72C-7949-45B7-8D43-CD7F5C253DF4}" type="presParOf" srcId="{5075211C-D6F5-42A8-B98F-6094CF886330}" destId="{28960C95-E95E-4A00-8568-A601D89EDE0E}" srcOrd="6" destOrd="0" presId="urn:microsoft.com/office/officeart/2009/3/layout/PieProcess"/>
    <dgm:cxn modelId="{BAE4E66C-D78B-4722-9350-BE90103A5460}" type="presParOf" srcId="{28960C95-E95E-4A00-8568-A601D89EDE0E}" destId="{520ED366-7504-4EA4-A290-CBB2B948BA83}" srcOrd="0" destOrd="0" presId="urn:microsoft.com/office/officeart/2009/3/layout/PieProcess"/>
    <dgm:cxn modelId="{89EC4336-C197-404A-99A6-BA176E4B92D7}" type="presParOf" srcId="{5075211C-D6F5-42A8-B98F-6094CF886330}" destId="{DD246EB2-614F-4F22-B69D-648638027DC2}" srcOrd="7" destOrd="0" presId="urn:microsoft.com/office/officeart/2009/3/layout/PieProcess"/>
    <dgm:cxn modelId="{39B4775F-D4A2-4C2D-B7F1-9600473EE699}" type="presParOf" srcId="{5075211C-D6F5-42A8-B98F-6094CF886330}" destId="{1A4035E3-5278-40A4-9956-3425FD14F5BB}" srcOrd="8" destOrd="0" presId="urn:microsoft.com/office/officeart/2009/3/layout/PieProcess"/>
    <dgm:cxn modelId="{4AA69064-BB8C-42C5-82CC-2EFACA180A3C}" type="presParOf" srcId="{1A4035E3-5278-40A4-9956-3425FD14F5BB}" destId="{692FFDA4-D2A8-419E-98A3-64E3B040AAD1}" srcOrd="0" destOrd="0" presId="urn:microsoft.com/office/officeart/2009/3/layout/PieProcess"/>
    <dgm:cxn modelId="{AE3E4C8C-0879-4B6D-8D23-0235BB69157A}" type="presParOf" srcId="{1A4035E3-5278-40A4-9956-3425FD14F5BB}" destId="{FB96B0D0-A3D8-4656-AAC5-2A3158309E94}" srcOrd="1" destOrd="0" presId="urn:microsoft.com/office/officeart/2009/3/layout/PieProcess"/>
    <dgm:cxn modelId="{865BA650-11DB-40B0-8F94-DA1925309F46}" type="presParOf" srcId="{1A4035E3-5278-40A4-9956-3425FD14F5BB}" destId="{54AC1303-49BA-48CC-BF56-7B5732C007B7}" srcOrd="2" destOrd="0" presId="urn:microsoft.com/office/officeart/2009/3/layout/PieProcess"/>
    <dgm:cxn modelId="{81FFFD13-F5F1-4D36-95A9-90867D850B25}" type="presParOf" srcId="{5075211C-D6F5-42A8-B98F-6094CF886330}" destId="{BA05B18F-2292-4EB0-A35A-45DB72ACDCB1}" srcOrd="9" destOrd="0" presId="urn:microsoft.com/office/officeart/2009/3/layout/PieProcess"/>
    <dgm:cxn modelId="{D3129CE1-3881-4717-9DF7-49A379C03324}" type="presParOf" srcId="{5075211C-D6F5-42A8-B98F-6094CF886330}" destId="{9504AA48-F2FA-44A4-94C9-388E640ADBC8}" srcOrd="10" destOrd="0" presId="urn:microsoft.com/office/officeart/2009/3/layout/PieProcess"/>
    <dgm:cxn modelId="{5056C567-F589-47E1-8D16-C3D2F74D5904}" type="presParOf" srcId="{9504AA48-F2FA-44A4-94C9-388E640ADBC8}" destId="{0A135477-C2E6-4FEB-9B74-26A4E458068D}" srcOrd="0" destOrd="0" presId="urn:microsoft.com/office/officeart/2009/3/layout/PieProcess"/>
    <dgm:cxn modelId="{73B6F391-EBFC-4EA1-8851-A5C38A1528C2}" type="presParOf" srcId="{5075211C-D6F5-42A8-B98F-6094CF886330}" destId="{EC6E23BE-1186-4D0B-AB32-037E75137365}" srcOrd="11" destOrd="0" presId="urn:microsoft.com/office/officeart/2009/3/layout/PieProcess"/>
    <dgm:cxn modelId="{4F2B3C02-6170-4915-8A71-208E09CC7C17}" type="presParOf" srcId="{5075211C-D6F5-42A8-B98F-6094CF886330}" destId="{C4F9B2C0-3256-46C5-806D-F1B64AE62758}" srcOrd="12" destOrd="0" presId="urn:microsoft.com/office/officeart/2009/3/layout/PieProcess"/>
    <dgm:cxn modelId="{743BD419-DA87-45A3-9B8B-2C2AC0E32B98}" type="presParOf" srcId="{C4F9B2C0-3256-46C5-806D-F1B64AE62758}" destId="{3C7FD395-5781-4472-8D2C-797D5C0DAF95}" srcOrd="0" destOrd="0" presId="urn:microsoft.com/office/officeart/2009/3/layout/PieProcess"/>
    <dgm:cxn modelId="{A1E8E21D-EB82-4F68-8EF2-AD9AC19980A2}" type="presParOf" srcId="{C4F9B2C0-3256-46C5-806D-F1B64AE62758}" destId="{F9FE9D5F-20EB-48DA-AAD0-CAD2C6E6A976}" srcOrd="1" destOrd="0" presId="urn:microsoft.com/office/officeart/2009/3/layout/PieProcess"/>
    <dgm:cxn modelId="{C6B7D88B-B973-462D-8494-37EA059943B5}" type="presParOf" srcId="{C4F9B2C0-3256-46C5-806D-F1B64AE62758}" destId="{0A5B2AC5-9D5A-4FF2-8AA5-62A206767C10}" srcOrd="2" destOrd="0" presId="urn:microsoft.com/office/officeart/2009/3/layout/PieProcess"/>
    <dgm:cxn modelId="{F22984F4-6C19-4626-91D7-E4B91AA227DF}" type="presParOf" srcId="{5075211C-D6F5-42A8-B98F-6094CF886330}" destId="{CC997929-F45F-4D08-86E2-07B82672FFC4}" srcOrd="13" destOrd="0" presId="urn:microsoft.com/office/officeart/2009/3/layout/PieProcess"/>
    <dgm:cxn modelId="{99FEA6D1-24F4-4150-9D2D-D0801D8AED6D}" type="presParOf" srcId="{5075211C-D6F5-42A8-B98F-6094CF886330}" destId="{7AC71F02-FC19-4F1E-BA70-DB5132FF480D}" srcOrd="14" destOrd="0" presId="urn:microsoft.com/office/officeart/2009/3/layout/PieProcess"/>
    <dgm:cxn modelId="{5DF4744C-563C-49DE-9507-A9E8C284CB99}" type="presParOf" srcId="{7AC71F02-FC19-4F1E-BA70-DB5132FF480D}" destId="{7A0F20BB-20B3-4DB6-BAC1-22AA45092773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D62FE0-1399-406C-818E-DCB544E92D89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A39F7844-27E0-4EBD-B0E4-C2CECFE3B7CA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頂</a:t>
          </a:r>
          <a:r>
            <a: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標</a:t>
          </a:r>
          <a:r>
            <a: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88%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F4BA1B-436B-488F-975C-E6A49190F876}" type="parTrans" cxnId="{5A927D40-DD7B-46AA-BD08-4753268D80EB}">
      <dgm:prSet/>
      <dgm:spPr/>
      <dgm:t>
        <a:bodyPr/>
        <a:lstStyle/>
        <a:p>
          <a:endParaRPr lang="zh-TW" altLang="en-US"/>
        </a:p>
      </dgm:t>
    </dgm:pt>
    <dgm:pt modelId="{84E92F7C-2084-40C5-A980-08C86149C4B0}" type="sibTrans" cxnId="{5A927D40-DD7B-46AA-BD08-4753268D80EB}">
      <dgm:prSet/>
      <dgm:spPr/>
      <dgm:t>
        <a:bodyPr/>
        <a:lstStyle/>
        <a:p>
          <a:endParaRPr lang="zh-TW" altLang="en-US"/>
        </a:p>
      </dgm:t>
    </dgm:pt>
    <dgm:pt modelId="{FFE78240-6039-437A-A3B7-B05ED8B7FC39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前</a:t>
          </a:r>
          <a:r>
            <a: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標</a:t>
          </a:r>
          <a:r>
            <a: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75%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DCDF2B6-5D20-4C87-A9CF-A29D2F46E0DA}" type="parTrans" cxnId="{C6A61DB6-E3A7-4168-812E-08345D38FF62}">
      <dgm:prSet/>
      <dgm:spPr/>
      <dgm:t>
        <a:bodyPr/>
        <a:lstStyle/>
        <a:p>
          <a:endParaRPr lang="zh-TW" altLang="en-US"/>
        </a:p>
      </dgm:t>
    </dgm:pt>
    <dgm:pt modelId="{58034FCC-A6E6-440B-805C-04A2696D0D0E}" type="sibTrans" cxnId="{C6A61DB6-E3A7-4168-812E-08345D38FF62}">
      <dgm:prSet/>
      <dgm:spPr/>
      <dgm:t>
        <a:bodyPr/>
        <a:lstStyle/>
        <a:p>
          <a:endParaRPr lang="zh-TW" altLang="en-US"/>
        </a:p>
      </dgm:t>
    </dgm:pt>
    <dgm:pt modelId="{C62B72C0-3980-4415-B845-82C563F46D2C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均</a:t>
          </a:r>
          <a:r>
            <a: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標</a:t>
          </a:r>
          <a:r>
            <a: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50%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C2163B-7B0C-450C-873B-ED831A10E964}" type="parTrans" cxnId="{EEFD4914-F0EB-4BD3-970F-40DC109A57C7}">
      <dgm:prSet/>
      <dgm:spPr/>
      <dgm:t>
        <a:bodyPr/>
        <a:lstStyle/>
        <a:p>
          <a:endParaRPr lang="zh-TW" altLang="en-US"/>
        </a:p>
      </dgm:t>
    </dgm:pt>
    <dgm:pt modelId="{40D3BB3A-FC70-45F0-812E-81BF462D5E52}" type="sibTrans" cxnId="{EEFD4914-F0EB-4BD3-970F-40DC109A57C7}">
      <dgm:prSet/>
      <dgm:spPr/>
      <dgm:t>
        <a:bodyPr/>
        <a:lstStyle/>
        <a:p>
          <a:endParaRPr lang="zh-TW" altLang="en-US"/>
        </a:p>
      </dgm:t>
    </dgm:pt>
    <dgm:pt modelId="{7B6AC851-198D-4357-9900-73FD2E4FA590}">
      <dgm:prSet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後</a:t>
          </a:r>
          <a:r>
            <a: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標</a:t>
          </a:r>
          <a:r>
            <a: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25%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D645EA-AEBE-4253-B452-7992CFCF7273}" type="parTrans" cxnId="{4CBEF6A0-032A-432B-8B82-CEE25723D948}">
      <dgm:prSet/>
      <dgm:spPr/>
      <dgm:t>
        <a:bodyPr/>
        <a:lstStyle/>
        <a:p>
          <a:endParaRPr lang="zh-TW" altLang="en-US"/>
        </a:p>
      </dgm:t>
    </dgm:pt>
    <dgm:pt modelId="{095EF976-D1A5-4549-8772-1178A91CD11B}" type="sibTrans" cxnId="{4CBEF6A0-032A-432B-8B82-CEE25723D948}">
      <dgm:prSet/>
      <dgm:spPr/>
      <dgm:t>
        <a:bodyPr/>
        <a:lstStyle/>
        <a:p>
          <a:endParaRPr lang="zh-TW" altLang="en-US"/>
        </a:p>
      </dgm:t>
    </dgm:pt>
    <dgm:pt modelId="{91B866FB-7029-4E9E-B1F7-7CF591170DE7}">
      <dgm:prSet custT="1"/>
      <dgm:spPr/>
      <dgm:t>
        <a:bodyPr/>
        <a:lstStyle/>
        <a:p>
          <a:r>
            <a: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底標</a:t>
          </a:r>
          <a:r>
            <a: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12%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0B50BD-B8D0-4100-A7F4-FA7EBBD6C6C4}" type="parTrans" cxnId="{9FAE49E5-BB9D-4000-81A0-7B78A6938093}">
      <dgm:prSet/>
      <dgm:spPr/>
      <dgm:t>
        <a:bodyPr/>
        <a:lstStyle/>
        <a:p>
          <a:endParaRPr lang="zh-TW" altLang="en-US"/>
        </a:p>
      </dgm:t>
    </dgm:pt>
    <dgm:pt modelId="{BB9CABCB-025E-4288-85CD-1C0B21A36BD0}" type="sibTrans" cxnId="{9FAE49E5-BB9D-4000-81A0-7B78A6938093}">
      <dgm:prSet/>
      <dgm:spPr/>
      <dgm:t>
        <a:bodyPr/>
        <a:lstStyle/>
        <a:p>
          <a:endParaRPr lang="zh-TW" altLang="en-US"/>
        </a:p>
      </dgm:t>
    </dgm:pt>
    <dgm:pt modelId="{180CB38B-59F7-4271-8332-8772B45B8538}" type="pres">
      <dgm:prSet presAssocID="{88D62FE0-1399-406C-818E-DCB544E92D89}" presName="Name0" presStyleCnt="0">
        <dgm:presLayoutVars>
          <dgm:dir/>
          <dgm:animLvl val="lvl"/>
          <dgm:resizeHandles val="exact"/>
        </dgm:presLayoutVars>
      </dgm:prSet>
      <dgm:spPr/>
    </dgm:pt>
    <dgm:pt modelId="{3023A9D8-7F13-4776-832D-DA31303E0E22}" type="pres">
      <dgm:prSet presAssocID="{A39F7844-27E0-4EBD-B0E4-C2CECFE3B7CA}" presName="parTxOnly" presStyleLbl="node1" presStyleIdx="0" presStyleCnt="5" custScaleX="143717" custScaleY="245852" custLinFactY="20576" custLinFactNeighborX="-24039" custLinFactNeighborY="100000">
        <dgm:presLayoutVars>
          <dgm:chMax val="0"/>
          <dgm:chPref val="0"/>
          <dgm:bulletEnabled val="1"/>
        </dgm:presLayoutVars>
      </dgm:prSet>
      <dgm:spPr/>
    </dgm:pt>
    <dgm:pt modelId="{CE9CAD43-5676-447C-B74E-2D9DA209ADEE}" type="pres">
      <dgm:prSet presAssocID="{84E92F7C-2084-40C5-A980-08C86149C4B0}" presName="parTxOnlySpace" presStyleCnt="0"/>
      <dgm:spPr/>
    </dgm:pt>
    <dgm:pt modelId="{373CC459-E299-4A90-BF96-C43BE422C6E4}" type="pres">
      <dgm:prSet presAssocID="{FFE78240-6039-437A-A3B7-B05ED8B7FC39}" presName="parTxOnly" presStyleLbl="node1" presStyleIdx="1" presStyleCnt="5" custScaleX="128077" custScaleY="209380" custLinFactY="20599" custLinFactNeighborX="-4160" custLinFactNeighborY="100000">
        <dgm:presLayoutVars>
          <dgm:chMax val="0"/>
          <dgm:chPref val="0"/>
          <dgm:bulletEnabled val="1"/>
        </dgm:presLayoutVars>
      </dgm:prSet>
      <dgm:spPr/>
    </dgm:pt>
    <dgm:pt modelId="{0F58825C-C05E-4F2B-9BD4-3E47813F0BEE}" type="pres">
      <dgm:prSet presAssocID="{58034FCC-A6E6-440B-805C-04A2696D0D0E}" presName="parTxOnlySpace" presStyleCnt="0"/>
      <dgm:spPr/>
    </dgm:pt>
    <dgm:pt modelId="{1A1DAE95-BA77-4BF4-A4A5-56AC5C36E1F4}" type="pres">
      <dgm:prSet presAssocID="{C62B72C0-3980-4415-B845-82C563F46D2C}" presName="parTxOnly" presStyleLbl="node1" presStyleIdx="2" presStyleCnt="5" custScaleX="116365" custScaleY="173729" custLinFactY="33834" custLinFactNeighborX="14668" custLinFactNeighborY="100000">
        <dgm:presLayoutVars>
          <dgm:chMax val="0"/>
          <dgm:chPref val="0"/>
          <dgm:bulletEnabled val="1"/>
        </dgm:presLayoutVars>
      </dgm:prSet>
      <dgm:spPr/>
    </dgm:pt>
    <dgm:pt modelId="{801304A0-4F95-431D-921A-6861E71C325C}" type="pres">
      <dgm:prSet presAssocID="{40D3BB3A-FC70-45F0-812E-81BF462D5E52}" presName="parTxOnlySpace" presStyleCnt="0"/>
      <dgm:spPr/>
    </dgm:pt>
    <dgm:pt modelId="{ECF73B12-A025-464C-9A25-1602F0E77995}" type="pres">
      <dgm:prSet presAssocID="{7B6AC851-198D-4357-9900-73FD2E4FA590}" presName="parTxOnly" presStyleLbl="node1" presStyleIdx="3" presStyleCnt="5" custScaleX="104535" custScaleY="157566" custLinFactY="41026" custLinFactNeighborX="-21801" custLinFactNeighborY="100000">
        <dgm:presLayoutVars>
          <dgm:chMax val="0"/>
          <dgm:chPref val="0"/>
          <dgm:bulletEnabled val="1"/>
        </dgm:presLayoutVars>
      </dgm:prSet>
      <dgm:spPr/>
    </dgm:pt>
    <dgm:pt modelId="{7DD2FEEE-B6A8-4007-8FF4-9E052F1E08F1}" type="pres">
      <dgm:prSet presAssocID="{095EF976-D1A5-4549-8772-1178A91CD11B}" presName="parTxOnlySpace" presStyleCnt="0"/>
      <dgm:spPr/>
    </dgm:pt>
    <dgm:pt modelId="{8C8C40F5-0275-4830-8741-46ADED3F7C71}" type="pres">
      <dgm:prSet presAssocID="{91B866FB-7029-4E9E-B1F7-7CF591170DE7}" presName="parTxOnly" presStyleLbl="node1" presStyleIdx="4" presStyleCnt="5" custScaleX="100208" custScaleY="127073" custLinFactY="54717" custLinFactNeighborX="-9409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EEFD4914-F0EB-4BD3-970F-40DC109A57C7}" srcId="{88D62FE0-1399-406C-818E-DCB544E92D89}" destId="{C62B72C0-3980-4415-B845-82C563F46D2C}" srcOrd="2" destOrd="0" parTransId="{3DC2163B-7B0C-450C-873B-ED831A10E964}" sibTransId="{40D3BB3A-FC70-45F0-812E-81BF462D5E52}"/>
    <dgm:cxn modelId="{3D378428-78F0-4978-A344-F7D53EE100C4}" type="presOf" srcId="{88D62FE0-1399-406C-818E-DCB544E92D89}" destId="{180CB38B-59F7-4271-8332-8772B45B8538}" srcOrd="0" destOrd="0" presId="urn:microsoft.com/office/officeart/2005/8/layout/chevron1"/>
    <dgm:cxn modelId="{F846F335-1293-4895-BA7C-165FCB275B40}" type="presOf" srcId="{91B866FB-7029-4E9E-B1F7-7CF591170DE7}" destId="{8C8C40F5-0275-4830-8741-46ADED3F7C71}" srcOrd="0" destOrd="0" presId="urn:microsoft.com/office/officeart/2005/8/layout/chevron1"/>
    <dgm:cxn modelId="{5A927D40-DD7B-46AA-BD08-4753268D80EB}" srcId="{88D62FE0-1399-406C-818E-DCB544E92D89}" destId="{A39F7844-27E0-4EBD-B0E4-C2CECFE3B7CA}" srcOrd="0" destOrd="0" parTransId="{49F4BA1B-436B-488F-975C-E6A49190F876}" sibTransId="{84E92F7C-2084-40C5-A980-08C86149C4B0}"/>
    <dgm:cxn modelId="{F0AAEE63-2682-4ADC-8F5C-A6B34D57E377}" type="presOf" srcId="{C62B72C0-3980-4415-B845-82C563F46D2C}" destId="{1A1DAE95-BA77-4BF4-A4A5-56AC5C36E1F4}" srcOrd="0" destOrd="0" presId="urn:microsoft.com/office/officeart/2005/8/layout/chevron1"/>
    <dgm:cxn modelId="{9AE9347B-E570-45FF-9994-266B8566CD27}" type="presOf" srcId="{7B6AC851-198D-4357-9900-73FD2E4FA590}" destId="{ECF73B12-A025-464C-9A25-1602F0E77995}" srcOrd="0" destOrd="0" presId="urn:microsoft.com/office/officeart/2005/8/layout/chevron1"/>
    <dgm:cxn modelId="{788EC193-37BC-444C-9B85-AAA48406DFDB}" type="presOf" srcId="{A39F7844-27E0-4EBD-B0E4-C2CECFE3B7CA}" destId="{3023A9D8-7F13-4776-832D-DA31303E0E22}" srcOrd="0" destOrd="0" presId="urn:microsoft.com/office/officeart/2005/8/layout/chevron1"/>
    <dgm:cxn modelId="{4CBEF6A0-032A-432B-8B82-CEE25723D948}" srcId="{88D62FE0-1399-406C-818E-DCB544E92D89}" destId="{7B6AC851-198D-4357-9900-73FD2E4FA590}" srcOrd="3" destOrd="0" parTransId="{93D645EA-AEBE-4253-B452-7992CFCF7273}" sibTransId="{095EF976-D1A5-4549-8772-1178A91CD11B}"/>
    <dgm:cxn modelId="{CB113CB1-D749-4183-903C-EB0B975C3DCE}" type="presOf" srcId="{FFE78240-6039-437A-A3B7-B05ED8B7FC39}" destId="{373CC459-E299-4A90-BF96-C43BE422C6E4}" srcOrd="0" destOrd="0" presId="urn:microsoft.com/office/officeart/2005/8/layout/chevron1"/>
    <dgm:cxn modelId="{C6A61DB6-E3A7-4168-812E-08345D38FF62}" srcId="{88D62FE0-1399-406C-818E-DCB544E92D89}" destId="{FFE78240-6039-437A-A3B7-B05ED8B7FC39}" srcOrd="1" destOrd="0" parTransId="{7DCDF2B6-5D20-4C87-A9CF-A29D2F46E0DA}" sibTransId="{58034FCC-A6E6-440B-805C-04A2696D0D0E}"/>
    <dgm:cxn modelId="{9FAE49E5-BB9D-4000-81A0-7B78A6938093}" srcId="{88D62FE0-1399-406C-818E-DCB544E92D89}" destId="{91B866FB-7029-4E9E-B1F7-7CF591170DE7}" srcOrd="4" destOrd="0" parTransId="{E90B50BD-B8D0-4100-A7F4-FA7EBBD6C6C4}" sibTransId="{BB9CABCB-025E-4288-85CD-1C0B21A36BD0}"/>
    <dgm:cxn modelId="{0D0F5540-F2B0-4440-8D6C-F14815C54A41}" type="presParOf" srcId="{180CB38B-59F7-4271-8332-8772B45B8538}" destId="{3023A9D8-7F13-4776-832D-DA31303E0E22}" srcOrd="0" destOrd="0" presId="urn:microsoft.com/office/officeart/2005/8/layout/chevron1"/>
    <dgm:cxn modelId="{5C09EC2B-68DC-4A22-88E2-42C094DBA108}" type="presParOf" srcId="{180CB38B-59F7-4271-8332-8772B45B8538}" destId="{CE9CAD43-5676-447C-B74E-2D9DA209ADEE}" srcOrd="1" destOrd="0" presId="urn:microsoft.com/office/officeart/2005/8/layout/chevron1"/>
    <dgm:cxn modelId="{646879CB-285D-48A4-BF7D-C14C40E13EBE}" type="presParOf" srcId="{180CB38B-59F7-4271-8332-8772B45B8538}" destId="{373CC459-E299-4A90-BF96-C43BE422C6E4}" srcOrd="2" destOrd="0" presId="urn:microsoft.com/office/officeart/2005/8/layout/chevron1"/>
    <dgm:cxn modelId="{B902A5D1-A3A3-4794-8341-612E452F12EF}" type="presParOf" srcId="{180CB38B-59F7-4271-8332-8772B45B8538}" destId="{0F58825C-C05E-4F2B-9BD4-3E47813F0BEE}" srcOrd="3" destOrd="0" presId="urn:microsoft.com/office/officeart/2005/8/layout/chevron1"/>
    <dgm:cxn modelId="{4B4FF246-1F57-4140-A2C6-3704C71BEA73}" type="presParOf" srcId="{180CB38B-59F7-4271-8332-8772B45B8538}" destId="{1A1DAE95-BA77-4BF4-A4A5-56AC5C36E1F4}" srcOrd="4" destOrd="0" presId="urn:microsoft.com/office/officeart/2005/8/layout/chevron1"/>
    <dgm:cxn modelId="{9CB72136-4B4E-40B0-BD3B-BDCA724CDC09}" type="presParOf" srcId="{180CB38B-59F7-4271-8332-8772B45B8538}" destId="{801304A0-4F95-431D-921A-6861E71C325C}" srcOrd="5" destOrd="0" presId="urn:microsoft.com/office/officeart/2005/8/layout/chevron1"/>
    <dgm:cxn modelId="{9D5E7FF6-AF6A-46DC-9C1A-F6CFB7BD1173}" type="presParOf" srcId="{180CB38B-59F7-4271-8332-8772B45B8538}" destId="{ECF73B12-A025-464C-9A25-1602F0E77995}" srcOrd="6" destOrd="0" presId="urn:microsoft.com/office/officeart/2005/8/layout/chevron1"/>
    <dgm:cxn modelId="{490D8B2E-514B-4316-A22F-D55EB66C473C}" type="presParOf" srcId="{180CB38B-59F7-4271-8332-8772B45B8538}" destId="{7DD2FEEE-B6A8-4007-8FF4-9E052F1E08F1}" srcOrd="7" destOrd="0" presId="urn:microsoft.com/office/officeart/2005/8/layout/chevron1"/>
    <dgm:cxn modelId="{73E9761B-A26C-4151-AAF1-EED14AB3D241}" type="presParOf" srcId="{180CB38B-59F7-4271-8332-8772B45B8538}" destId="{8C8C40F5-0275-4830-8741-46ADED3F7C7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DF2BB-BCD3-42B5-8347-0FE4EBE36EDC}">
      <dsp:nvSpPr>
        <dsp:cNvPr id="0" name=""/>
        <dsp:cNvSpPr/>
      </dsp:nvSpPr>
      <dsp:spPr>
        <a:xfrm>
          <a:off x="23661" y="811936"/>
          <a:ext cx="515689" cy="51568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3FCAF-9962-4FB4-8F95-5CC09F8343A4}">
      <dsp:nvSpPr>
        <dsp:cNvPr id="0" name=""/>
        <dsp:cNvSpPr/>
      </dsp:nvSpPr>
      <dsp:spPr>
        <a:xfrm>
          <a:off x="23662" y="875926"/>
          <a:ext cx="412551" cy="412551"/>
        </a:xfrm>
        <a:prstGeom prst="pie">
          <a:avLst>
            <a:gd name="adj1" fmla="val 135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5B60A2-7FBC-408E-A297-EA071D800A8D}">
      <dsp:nvSpPr>
        <dsp:cNvPr id="0" name=""/>
        <dsp:cNvSpPr/>
      </dsp:nvSpPr>
      <dsp:spPr>
        <a:xfrm rot="16200000">
          <a:off x="-592767" y="1652922"/>
          <a:ext cx="1495499" cy="309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/>
            <a:t>   </a:t>
          </a:r>
        </a:p>
      </dsp:txBody>
      <dsp:txXfrm>
        <a:off x="-592767" y="1652922"/>
        <a:ext cx="1495499" cy="309413"/>
      </dsp:txXfrm>
    </dsp:sp>
    <dsp:sp modelId="{E888819B-EDDF-40A5-883A-D5CC9C19F7FE}">
      <dsp:nvSpPr>
        <dsp:cNvPr id="0" name=""/>
        <dsp:cNvSpPr/>
      </dsp:nvSpPr>
      <dsp:spPr>
        <a:xfrm>
          <a:off x="383700" y="788461"/>
          <a:ext cx="1031378" cy="86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b="1" kern="1200" dirty="0"/>
            <a:t>20%</a:t>
          </a:r>
          <a:endParaRPr lang="zh-TW" altLang="en-US" sz="4000" b="1" kern="1200" dirty="0"/>
        </a:p>
      </dsp:txBody>
      <dsp:txXfrm>
        <a:off x="383700" y="788461"/>
        <a:ext cx="1031378" cy="864089"/>
      </dsp:txXfrm>
    </dsp:sp>
    <dsp:sp modelId="{E88455CF-7A09-4726-B908-053ECDFACFC3}">
      <dsp:nvSpPr>
        <dsp:cNvPr id="0" name=""/>
        <dsp:cNvSpPr/>
      </dsp:nvSpPr>
      <dsp:spPr>
        <a:xfrm>
          <a:off x="1535833" y="875927"/>
          <a:ext cx="515689" cy="51568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6112D-349E-4F5F-B208-AF41C97EBDB6}">
      <dsp:nvSpPr>
        <dsp:cNvPr id="0" name=""/>
        <dsp:cNvSpPr/>
      </dsp:nvSpPr>
      <dsp:spPr>
        <a:xfrm>
          <a:off x="1607840" y="910317"/>
          <a:ext cx="412551" cy="412551"/>
        </a:xfrm>
        <a:prstGeom prst="pie">
          <a:avLst>
            <a:gd name="adj1" fmla="val 10800000"/>
            <a:gd name="adj2" fmla="val 1620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622F6-C0FA-46E4-80E5-8E0C15FECA59}">
      <dsp:nvSpPr>
        <dsp:cNvPr id="0" name=""/>
        <dsp:cNvSpPr/>
      </dsp:nvSpPr>
      <dsp:spPr>
        <a:xfrm rot="16200000">
          <a:off x="974928" y="1652922"/>
          <a:ext cx="1495499" cy="309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/>
            <a:t>   </a:t>
          </a:r>
        </a:p>
      </dsp:txBody>
      <dsp:txXfrm>
        <a:off x="974928" y="1652922"/>
        <a:ext cx="1495499" cy="309413"/>
      </dsp:txXfrm>
    </dsp:sp>
    <dsp:sp modelId="{520ED366-7504-4EA4-A290-CBB2B948BA83}">
      <dsp:nvSpPr>
        <dsp:cNvPr id="0" name=""/>
        <dsp:cNvSpPr/>
      </dsp:nvSpPr>
      <dsp:spPr>
        <a:xfrm>
          <a:off x="1895877" y="815267"/>
          <a:ext cx="1031378" cy="720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b="1" kern="1200" dirty="0"/>
            <a:t>30%</a:t>
          </a:r>
          <a:endParaRPr lang="zh-TW" altLang="en-US" sz="4000" b="1" kern="1200" dirty="0"/>
        </a:p>
      </dsp:txBody>
      <dsp:txXfrm>
        <a:off x="1895877" y="815267"/>
        <a:ext cx="1031378" cy="720088"/>
      </dsp:txXfrm>
    </dsp:sp>
    <dsp:sp modelId="{692FFDA4-D2A8-419E-98A3-64E3B040AAD1}">
      <dsp:nvSpPr>
        <dsp:cNvPr id="0" name=""/>
        <dsp:cNvSpPr/>
      </dsp:nvSpPr>
      <dsp:spPr>
        <a:xfrm>
          <a:off x="3120005" y="875927"/>
          <a:ext cx="515689" cy="51568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6B0D0-A3D8-4656-AAC5-2A3158309E94}">
      <dsp:nvSpPr>
        <dsp:cNvPr id="0" name=""/>
        <dsp:cNvSpPr/>
      </dsp:nvSpPr>
      <dsp:spPr>
        <a:xfrm>
          <a:off x="3192017" y="875926"/>
          <a:ext cx="412551" cy="412551"/>
        </a:xfrm>
        <a:prstGeom prst="pie">
          <a:avLst>
            <a:gd name="adj1" fmla="val 8100000"/>
            <a:gd name="adj2" fmla="val 1620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C1303-49BA-48CC-BF56-7B5732C007B7}">
      <dsp:nvSpPr>
        <dsp:cNvPr id="0" name=""/>
        <dsp:cNvSpPr/>
      </dsp:nvSpPr>
      <dsp:spPr>
        <a:xfrm rot="16200000">
          <a:off x="2542624" y="1652922"/>
          <a:ext cx="1495499" cy="309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/>
            <a:t>  </a:t>
          </a:r>
        </a:p>
      </dsp:txBody>
      <dsp:txXfrm>
        <a:off x="2542624" y="1652922"/>
        <a:ext cx="1495499" cy="309413"/>
      </dsp:txXfrm>
    </dsp:sp>
    <dsp:sp modelId="{0A135477-C2E6-4FEB-9B74-26A4E458068D}">
      <dsp:nvSpPr>
        <dsp:cNvPr id="0" name=""/>
        <dsp:cNvSpPr/>
      </dsp:nvSpPr>
      <dsp:spPr>
        <a:xfrm>
          <a:off x="3480044" y="875933"/>
          <a:ext cx="1031378" cy="432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b="1" kern="1200" dirty="0"/>
            <a:t>40%</a:t>
          </a:r>
          <a:endParaRPr lang="zh-TW" altLang="en-US" sz="4000" b="1" kern="1200" dirty="0"/>
        </a:p>
      </dsp:txBody>
      <dsp:txXfrm>
        <a:off x="3480044" y="875933"/>
        <a:ext cx="1031378" cy="432044"/>
      </dsp:txXfrm>
    </dsp:sp>
    <dsp:sp modelId="{3C7FD395-5781-4472-8D2C-797D5C0DAF95}">
      <dsp:nvSpPr>
        <dsp:cNvPr id="0" name=""/>
        <dsp:cNvSpPr/>
      </dsp:nvSpPr>
      <dsp:spPr>
        <a:xfrm>
          <a:off x="4704183" y="796465"/>
          <a:ext cx="515689" cy="51568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E9D5F-20EB-48DA-AAD0-CAD2C6E6A976}">
      <dsp:nvSpPr>
        <dsp:cNvPr id="0" name=""/>
        <dsp:cNvSpPr/>
      </dsp:nvSpPr>
      <dsp:spPr>
        <a:xfrm>
          <a:off x="4704184" y="875926"/>
          <a:ext cx="412551" cy="41255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B2AC5-9D5A-4FF2-8AA5-62A206767C10}">
      <dsp:nvSpPr>
        <dsp:cNvPr id="0" name=""/>
        <dsp:cNvSpPr/>
      </dsp:nvSpPr>
      <dsp:spPr>
        <a:xfrm rot="16200000">
          <a:off x="4110320" y="1652922"/>
          <a:ext cx="1495499" cy="309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 dirty="0"/>
        </a:p>
      </dsp:txBody>
      <dsp:txXfrm>
        <a:off x="4110320" y="1652922"/>
        <a:ext cx="1495499" cy="309413"/>
      </dsp:txXfrm>
    </dsp:sp>
    <dsp:sp modelId="{7A0F20BB-20B3-4DB6-BAC1-22AA45092773}">
      <dsp:nvSpPr>
        <dsp:cNvPr id="0" name=""/>
        <dsp:cNvSpPr/>
      </dsp:nvSpPr>
      <dsp:spPr>
        <a:xfrm>
          <a:off x="4994201" y="888495"/>
          <a:ext cx="1031378" cy="432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b="1" kern="1200" dirty="0"/>
            <a:t>50%</a:t>
          </a:r>
          <a:endParaRPr lang="zh-TW" altLang="en-US" sz="4000" b="1" kern="1200" dirty="0"/>
        </a:p>
      </dsp:txBody>
      <dsp:txXfrm>
        <a:off x="4994201" y="888495"/>
        <a:ext cx="1031378" cy="432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3A9D8-7F13-4776-832D-DA31303E0E22}">
      <dsp:nvSpPr>
        <dsp:cNvPr id="0" name=""/>
        <dsp:cNvSpPr/>
      </dsp:nvSpPr>
      <dsp:spPr>
        <a:xfrm>
          <a:off x="0" y="1555535"/>
          <a:ext cx="1626596" cy="111302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頂</a:t>
          </a:r>
          <a:r>
            <a:rPr lang="zh-TW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標</a:t>
          </a:r>
          <a:r>
            <a:rPr lang="en-US" altLang="zh-TW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88%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56513" y="1555535"/>
        <a:ext cx="513570" cy="1113026"/>
      </dsp:txXfrm>
    </dsp:sp>
    <dsp:sp modelId="{373CC459-E299-4A90-BF96-C43BE422C6E4}">
      <dsp:nvSpPr>
        <dsp:cNvPr id="0" name=""/>
        <dsp:cNvSpPr/>
      </dsp:nvSpPr>
      <dsp:spPr>
        <a:xfrm>
          <a:off x="1512168" y="1638197"/>
          <a:ext cx="1449582" cy="947909"/>
        </a:xfrm>
        <a:prstGeom prst="chevron">
          <a:avLst/>
        </a:prstGeom>
        <a:solidFill>
          <a:schemeClr val="accent4">
            <a:hueOff val="1649984"/>
            <a:satOff val="-7300"/>
            <a:lumOff val="-12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前</a:t>
          </a:r>
          <a:r>
            <a:rPr lang="zh-TW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標</a:t>
          </a:r>
          <a:r>
            <a:rPr lang="en-US" altLang="zh-TW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75%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86123" y="1638197"/>
        <a:ext cx="501673" cy="947909"/>
      </dsp:txXfrm>
    </dsp:sp>
    <dsp:sp modelId="{1A1DAE95-BA77-4BF4-A4A5-56AC5C36E1F4}">
      <dsp:nvSpPr>
        <dsp:cNvPr id="0" name=""/>
        <dsp:cNvSpPr/>
      </dsp:nvSpPr>
      <dsp:spPr>
        <a:xfrm>
          <a:off x="2869880" y="1778815"/>
          <a:ext cx="1317025" cy="786509"/>
        </a:xfrm>
        <a:prstGeom prst="chevron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均</a:t>
          </a:r>
          <a:r>
            <a:rPr lang="zh-TW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標</a:t>
          </a:r>
          <a:r>
            <a:rPr lang="en-US" altLang="zh-TW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50%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63135" y="1778815"/>
        <a:ext cx="530516" cy="786509"/>
      </dsp:txXfrm>
    </dsp:sp>
    <dsp:sp modelId="{ECF73B12-A025-464C-9A25-1602F0E77995}">
      <dsp:nvSpPr>
        <dsp:cNvPr id="0" name=""/>
        <dsp:cNvSpPr/>
      </dsp:nvSpPr>
      <dsp:spPr>
        <a:xfrm>
          <a:off x="4032449" y="1847961"/>
          <a:ext cx="1183132" cy="713336"/>
        </a:xfrm>
        <a:prstGeom prst="chevron">
          <a:avLst/>
        </a:prstGeom>
        <a:solidFill>
          <a:schemeClr val="accent4">
            <a:hueOff val="4949952"/>
            <a:satOff val="-21901"/>
            <a:lumOff val="-36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後</a:t>
          </a:r>
          <a:r>
            <a:rPr lang="zh-TW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標</a:t>
          </a:r>
          <a:r>
            <a:rPr lang="en-US" altLang="zh-TW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25%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89117" y="1847961"/>
        <a:ext cx="469796" cy="713336"/>
      </dsp:txXfrm>
    </dsp:sp>
    <dsp:sp modelId="{8C8C40F5-0275-4830-8741-46ADED3F7C71}">
      <dsp:nvSpPr>
        <dsp:cNvPr id="0" name=""/>
        <dsp:cNvSpPr/>
      </dsp:nvSpPr>
      <dsp:spPr>
        <a:xfrm>
          <a:off x="5116426" y="1978968"/>
          <a:ext cx="1134159" cy="575287"/>
        </a:xfrm>
        <a:prstGeom prst="chevron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底標</a:t>
          </a:r>
          <a:r>
            <a:rPr lang="en-US" altLang="zh-TW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12%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404070" y="1978968"/>
        <a:ext cx="558872" cy="575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6C1CD-19A1-4DF4-A443-F91A873CAB61}" type="datetimeFigureOut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7842C-CC10-487F-9230-C08606E7A5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71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63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675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542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19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1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117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45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65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69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047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3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21006-C1F0-E545-0E52-A72B9E55A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B2C5A-FEC1-BE5C-B1C6-93B5B4E9D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63470-B214-944D-1705-58268D181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CD194-CD8E-3575-E54D-19F5648E16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9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257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14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07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72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7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326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1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F74B6-B1B4-16F1-BA73-EAF4B965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89DBB0-848A-E1C1-DEB9-178B42D0D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034179-9A11-C8B7-0C0B-A64D3D337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E290-83E9-48DA-22ED-8BA0437D9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2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01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65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6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1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242B18-5D02-A6CF-458E-FF3B90C1F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6FC4617-BB3C-3FB9-166F-7E1927F7A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C7BFCE-DBF7-4092-30A5-E20F2227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3CC8-A397-43FC-A168-6638B65D0773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81DB20-56FD-E9B3-311E-A16B76E3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9DAE61-9CAA-2B6B-C306-ABDA372F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352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A3AF9D-2220-745E-5B21-C25C3F7A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A04007-5FBC-40E6-DBA0-666C9AFAA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3842403-401E-1A06-CB67-A3292D5C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CC36-689A-452E-965E-E97A7C601A4D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00775FC-4764-B49A-662A-F66B2B2D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E84F479-68BC-C5B8-C734-7C23C419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45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ED6ADA2-5491-262F-0CB9-F3514637D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47358A8-97E4-402E-60D1-E2F965149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4805DEA-5B97-2B9E-A7FA-48D91A557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BDCF-74DA-441A-9A80-E8C3893303B6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EC6995-45AB-B3E4-A8D4-C2BB518E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714B6E-A8BC-51A8-FD82-46583BE3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42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C18E15-54A5-9852-32E4-6231BC4C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5926AF-D285-41A5-C528-FAB8062DE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2A4060-6832-1EE7-185F-F9EA771E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9739-BCF7-4371-8451-4F25D4B71F59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83036D-8E9D-5F43-A0CA-DBDE7DF8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5C0434-6838-7FC0-0B8B-27D4F86B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56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41B6EF-BAFC-C82E-A8A3-484647CE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A27EB8D-A967-496F-90BE-7D7F781C5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CD7462-4941-AE38-66F0-1A2F01B7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5A09-8178-4A7B-9CB7-789E3135ABBD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B0B7A2E-E476-D8EA-A205-D9B8487F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C93F7B-1026-F970-2C36-A83DC2A6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20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B5C9A9-5D02-7768-6BF2-978FFE50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259A6F-8444-240A-87CE-A89DE1497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0B2508C-DF8B-FA0C-FC22-A195E23D4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62857B7-0E9D-0CAE-CDC0-47FE2659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5501-2BE1-4FCB-AC94-92AD354012F3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A425D44-95F9-6A8E-6F69-E8C4F860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24C017-EB81-0C0C-F80D-2CDAE383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52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A87E67-D8EA-5D4B-8BCF-3C595D30E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464E588-E52C-CB72-E367-5A709182A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DD7DFAB-B6A9-9F4E-4AC5-BA7D382D4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D21F251-D3E0-079D-14A9-FF5919B07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159982D-82CF-BCC4-13EB-C5E8BADF0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F319E8-22B0-77E4-E9E2-80E10C74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3539-77A6-419F-8BE4-15483D9FD6DD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A1D068-1DA9-ECEB-290A-2EA65423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E7D132D-3F4F-E4D9-3B29-E73C93A9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1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5CA091-A8DD-19E6-6612-309ACAAE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F568A5F-89BE-33EA-C743-5AB2AEA8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8067-5E6E-4664-8758-A3C19081AE81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B8393A7-E25A-8393-B3EF-89F5885C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C0F9A4D-9698-54B1-B6AA-F1C92EF7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383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25BC6B5-0F5D-9E82-98AF-72866379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3BD0F-A0DA-4184-8932-C577076C9CB3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8B894E1-53C9-A16C-8BF5-59284AB1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FBFA7EF-B2B1-3322-992D-126783E8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07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3C40F4-90E7-3C73-EFC5-B634FBB9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8CBD38-DE67-5559-4B27-D51538EA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48ADDDB-46C5-F99A-74D4-328765B76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5D288AE-1C00-FBB7-30CA-4C999988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A9E-52AB-4FF8-9D91-512CDD9ABFE7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A3424B1-B1E8-CEA7-E026-515F0CCD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EC075FE-9978-E9FC-A7D3-FBC14D77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74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B8A9A2-01B6-A3FA-5D2B-0223F6C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ED0BF4F-9168-8D5D-197D-7E95102EA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F6775DC-13E5-F098-718A-A6F55D050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EB3C47-0CD3-A1F4-1B6B-AFC1BAE6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3F4D-F18A-4E7A-9C13-F6E239ABC3B8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BB56406-0276-5B9C-8C83-D8E23273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6701CFD-6457-CA11-55DE-3CB2C21B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6797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0EF9601-27DE-9E49-8133-9AF670C5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15FFBB-FFB4-8978-0079-694049977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93A899-4563-1E30-C47D-1ED96F867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5D63F5-421F-4A74-B0B7-00BE85628AD3}" type="datetime1">
              <a:rPr lang="zh-TW" altLang="en-US" smtClean="0"/>
              <a:t>2026/2/21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FF69DC7-4FF3-25BE-29A0-16118D133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941168-91A9-BFB1-1AB7-F41B84ADD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EE2522-EEE1-4893-97A4-1A55EA6E19BB}" type="slidenum">
              <a:rPr lang="zh-TW" altLang="en-US" smtClean="0"/>
              <a:t>‹#›</a:t>
            </a:fld>
            <a:endParaRPr lang="zh-TW" altLang="en-US" dirty="0"/>
          </a:p>
        </p:txBody>
      </p:sp>
      <p:pic>
        <p:nvPicPr>
          <p:cNvPr id="7" name="Google Shape;286;p1" descr="磐石校徽">
            <a:extLst>
              <a:ext uri="{FF2B5EF4-FFF2-40B4-BE49-F238E27FC236}">
                <a16:creationId xmlns:a16="http://schemas.microsoft.com/office/drawing/2014/main" id="{FB9A5A6F-6FC8-D537-2C7C-93AD95139722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131110" y="532565"/>
            <a:ext cx="707090" cy="831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19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hyperlink" Target="https://www.google.com.tw/url?sa=i&amp;rct=j&amp;q=&amp;esrc=s&amp;source=images&amp;cd=&amp;cad=rja&amp;uact=8&amp;ved=0ahUKEwiRu_vKr4HLAhVEi5QKHVZ9DHIQjRwIBw&amp;url=http://www.chnips.com/tt/pKwqU3Vu5HMlHJu6.html&amp;psig=AFQjCNEcEQEOVxnZm58j7HFQIfJJjRKiVw&amp;ust=1455886677698035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com.tw/url?sa=i&amp;rct=j&amp;q=&amp;esrc=s&amp;source=images&amp;cd=&amp;cad=rja&amp;uact=8&amp;ved=0ahUKEwiRu_vKr4HLAhVEi5QKHVZ9DHIQjRwIBw&amp;url=http://www.chnips.com/tt/pKwqU3Vu5HMlHJu6.html&amp;psig=AFQjCNEcEQEOVxnZm58j7HFQIfJJjRKiVw&amp;ust=145588667769803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s://www.unews.com.tw/" TargetMode="Externa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hyperlink" Target="https://ioh.tw/" TargetMode="Externa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7BMcAvfplA?feature=oembed" TargetMode="External"/><Relationship Id="rId6" Type="http://schemas.openxmlformats.org/officeDocument/2006/relationships/hyperlink" Target="https://youtu.be/J7BMcAvfplA?si=4W7ny-FyEUhklOud" TargetMode="External"/><Relationship Id="rId5" Type="http://schemas.openxmlformats.org/officeDocument/2006/relationships/image" Target="../media/image64.jpeg"/><Relationship Id="rId4" Type="http://schemas.openxmlformats.org/officeDocument/2006/relationships/hyperlink" Target="https://youtu.be/J7BMcAvfplA?si=hO-FDSVBFlysUTa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wPBVhM00zs?feature=oembed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hyperlink" Target="https://youtu.be/HwPBVhM00zs?si=ziuVmMBjO7VlBMqb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EB114D6-1E9A-D9B2-E23F-5EEBB64C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961"/>
          <a:stretch>
            <a:fillRect/>
          </a:stretch>
        </p:blipFill>
        <p:spPr>
          <a:xfrm>
            <a:off x="0" y="0"/>
            <a:ext cx="12192000" cy="1413164"/>
          </a:xfrm>
          <a:custGeom>
            <a:avLst/>
            <a:gdLst>
              <a:gd name="connsiteX0" fmla="*/ 0 w 12192000"/>
              <a:gd name="connsiteY0" fmla="*/ 0 h 1282674"/>
              <a:gd name="connsiteX1" fmla="*/ 12192000 w 12192000"/>
              <a:gd name="connsiteY1" fmla="*/ 0 h 1282674"/>
              <a:gd name="connsiteX2" fmla="*/ 12192000 w 12192000"/>
              <a:gd name="connsiteY2" fmla="*/ 1041914 h 1282674"/>
              <a:gd name="connsiteX3" fmla="*/ 0 w 12192000"/>
              <a:gd name="connsiteY3" fmla="*/ 1213340 h 128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282674">
                <a:moveTo>
                  <a:pt x="0" y="0"/>
                </a:moveTo>
                <a:lnTo>
                  <a:pt x="12192000" y="0"/>
                </a:lnTo>
                <a:lnTo>
                  <a:pt x="12192000" y="1041914"/>
                </a:lnTo>
                <a:cubicBezTo>
                  <a:pt x="6096000" y="1041914"/>
                  <a:pt x="6096000" y="1438902"/>
                  <a:pt x="0" y="1213340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1205F6E-BE92-C2A9-5F2F-40D30EEB8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276"/>
            <a:ext cx="9144000" cy="2387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rgbClr val="002060"/>
              </a:buClr>
              <a:buSzPts val="3600"/>
            </a:pPr>
            <a: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114</a:t>
            </a:r>
            <a:r>
              <a:rPr lang="zh-TW" altLang="en-US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學年度  第一學期</a:t>
            </a:r>
            <a:b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普三班級座談會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ED7788A-D751-AB03-7A15-5BF89BEA5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6918"/>
            <a:ext cx="9144000" cy="141316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r>
              <a:rPr lang="zh-TW" altLang="en-US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歡迎各位家長蒞臨</a:t>
            </a:r>
            <a:endParaRPr lang="en-US" altLang="zh-TW" sz="3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endParaRPr lang="zh-TW" altLang="en-US" sz="3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r>
              <a:rPr lang="zh-TW" altLang="en-US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日期：</a:t>
            </a:r>
            <a:r>
              <a:rPr lang="en-US" altLang="zh-TW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114/9/13</a:t>
            </a:r>
            <a:endParaRPr lang="zh-TW" altLang="en-US" sz="3200" dirty="0"/>
          </a:p>
        </p:txBody>
      </p:sp>
      <p:pic>
        <p:nvPicPr>
          <p:cNvPr id="10" name="Google Shape;286;p1" descr="磐石校徽">
            <a:extLst>
              <a:ext uri="{FF2B5EF4-FFF2-40B4-BE49-F238E27FC236}">
                <a16:creationId xmlns:a16="http://schemas.microsoft.com/office/drawing/2014/main" id="{7BB96896-ED08-A52A-3FD4-B57D4ED390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474" y="1674276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E66B7D0F-5E80-70BC-2584-3B50293D6FA5}"/>
              </a:ext>
            </a:extLst>
          </p:cNvPr>
          <p:cNvSpPr/>
          <p:nvPr/>
        </p:nvSpPr>
        <p:spPr>
          <a:xfrm>
            <a:off x="-9787" y="6348846"/>
            <a:ext cx="12198324" cy="581890"/>
          </a:xfrm>
          <a:custGeom>
            <a:avLst/>
            <a:gdLst>
              <a:gd name="connsiteX0" fmla="*/ 0 w 12198927"/>
              <a:gd name="connsiteY0" fmla="*/ 0 h 581891"/>
              <a:gd name="connsiteX1" fmla="*/ 12157364 w 12198927"/>
              <a:gd name="connsiteY1" fmla="*/ 41563 h 581891"/>
              <a:gd name="connsiteX2" fmla="*/ 12198927 w 12198927"/>
              <a:gd name="connsiteY2" fmla="*/ 581891 h 581891"/>
              <a:gd name="connsiteX3" fmla="*/ 41564 w 12198927"/>
              <a:gd name="connsiteY3" fmla="*/ 581891 h 581891"/>
              <a:gd name="connsiteX4" fmla="*/ 0 w 12198927"/>
              <a:gd name="connsiteY4" fmla="*/ 0 h 581891"/>
              <a:gd name="connsiteX0" fmla="*/ 0 w 12259790"/>
              <a:gd name="connsiteY0" fmla="*/ 0 h 581891"/>
              <a:gd name="connsiteX1" fmla="*/ 12259790 w 12259790"/>
              <a:gd name="connsiteY1" fmla="*/ 31530 h 581891"/>
              <a:gd name="connsiteX2" fmla="*/ 12198927 w 12259790"/>
              <a:gd name="connsiteY2" fmla="*/ 581891 h 581891"/>
              <a:gd name="connsiteX3" fmla="*/ 41564 w 12259790"/>
              <a:gd name="connsiteY3" fmla="*/ 581891 h 581891"/>
              <a:gd name="connsiteX4" fmla="*/ 0 w 12259790"/>
              <a:gd name="connsiteY4" fmla="*/ 0 h 581891"/>
              <a:gd name="connsiteX0" fmla="*/ 142802 w 12218226"/>
              <a:gd name="connsiteY0" fmla="*/ 0 h 561826"/>
              <a:gd name="connsiteX1" fmla="*/ 12218226 w 12218226"/>
              <a:gd name="connsiteY1" fmla="*/ 11465 h 561826"/>
              <a:gd name="connsiteX2" fmla="*/ 12157363 w 12218226"/>
              <a:gd name="connsiteY2" fmla="*/ 561826 h 561826"/>
              <a:gd name="connsiteX3" fmla="*/ 0 w 12218226"/>
              <a:gd name="connsiteY3" fmla="*/ 561826 h 561826"/>
              <a:gd name="connsiteX4" fmla="*/ 142802 w 12218226"/>
              <a:gd name="connsiteY4" fmla="*/ 0 h 561826"/>
              <a:gd name="connsiteX0" fmla="*/ 30133 w 12105557"/>
              <a:gd name="connsiteY0" fmla="*/ 0 h 561826"/>
              <a:gd name="connsiteX1" fmla="*/ 12105557 w 12105557"/>
              <a:gd name="connsiteY1" fmla="*/ 11465 h 561826"/>
              <a:gd name="connsiteX2" fmla="*/ 12044694 w 12105557"/>
              <a:gd name="connsiteY2" fmla="*/ 561826 h 561826"/>
              <a:gd name="connsiteX3" fmla="*/ 0 w 12105557"/>
              <a:gd name="connsiteY3" fmla="*/ 531728 h 561826"/>
              <a:gd name="connsiteX4" fmla="*/ 30133 w 12105557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531728 h 561826"/>
              <a:gd name="connsiteX4" fmla="*/ 30133 w 12044694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531728 h 561826"/>
              <a:gd name="connsiteX4" fmla="*/ 30133 w 12044694"/>
              <a:gd name="connsiteY4" fmla="*/ 0 h 561826"/>
              <a:gd name="connsiteX0" fmla="*/ 19890 w 12034451"/>
              <a:gd name="connsiteY0" fmla="*/ 0 h 561826"/>
              <a:gd name="connsiteX1" fmla="*/ 12033859 w 12034451"/>
              <a:gd name="connsiteY1" fmla="*/ 21497 h 561826"/>
              <a:gd name="connsiteX2" fmla="*/ 12034451 w 12034451"/>
              <a:gd name="connsiteY2" fmla="*/ 561826 h 561826"/>
              <a:gd name="connsiteX3" fmla="*/ 0 w 12034451"/>
              <a:gd name="connsiteY3" fmla="*/ 471532 h 561826"/>
              <a:gd name="connsiteX4" fmla="*/ 19890 w 12034451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471532 h 561826"/>
              <a:gd name="connsiteX4" fmla="*/ 30133 w 12044694"/>
              <a:gd name="connsiteY4" fmla="*/ 0 h 561826"/>
              <a:gd name="connsiteX0" fmla="*/ 9648 w 12024209"/>
              <a:gd name="connsiteY0" fmla="*/ 0 h 561826"/>
              <a:gd name="connsiteX1" fmla="*/ 12023617 w 12024209"/>
              <a:gd name="connsiteY1" fmla="*/ 21497 h 561826"/>
              <a:gd name="connsiteX2" fmla="*/ 12024209 w 12024209"/>
              <a:gd name="connsiteY2" fmla="*/ 561826 h 561826"/>
              <a:gd name="connsiteX3" fmla="*/ 0 w 12024209"/>
              <a:gd name="connsiteY3" fmla="*/ 521695 h 561826"/>
              <a:gd name="connsiteX4" fmla="*/ 9648 w 12024209"/>
              <a:gd name="connsiteY4" fmla="*/ 0 h 56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4209" h="561826">
                <a:moveTo>
                  <a:pt x="9648" y="0"/>
                </a:moveTo>
                <a:cubicBezTo>
                  <a:pt x="4014304" y="7166"/>
                  <a:pt x="7988234" y="536028"/>
                  <a:pt x="12023617" y="21497"/>
                </a:cubicBezTo>
                <a:cubicBezTo>
                  <a:pt x="12023814" y="201607"/>
                  <a:pt x="12024012" y="381716"/>
                  <a:pt x="12024209" y="561826"/>
                </a:cubicBezTo>
                <a:lnTo>
                  <a:pt x="0" y="521695"/>
                </a:lnTo>
                <a:lnTo>
                  <a:pt x="9648" y="0"/>
                </a:lnTo>
                <a:close/>
              </a:path>
            </a:pathLst>
          </a:custGeom>
          <a:solidFill>
            <a:srgbClr val="508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B54BA6-7166-56B8-4151-50582906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277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524000" y="1846384"/>
            <a:ext cx="9144000" cy="916232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校務查詢系統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9600" b="1" dirty="0"/>
              <a:t>1</a:t>
            </a:r>
            <a:r>
              <a:rPr lang="zh-TW" altLang="en-US" sz="9600" b="1" dirty="0"/>
              <a:t> </a:t>
            </a:r>
            <a:r>
              <a:rPr lang="en-US" altLang="zh-TW" sz="9600" b="1" dirty="0"/>
              <a:t>Campus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955557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3309" t="11492" r="11617" b="24163"/>
          <a:stretch/>
        </p:blipFill>
        <p:spPr>
          <a:xfrm>
            <a:off x="23299" y="376994"/>
            <a:ext cx="12155054" cy="58600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895563" y="2674961"/>
            <a:ext cx="1458238" cy="14579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43952" y="2674960"/>
            <a:ext cx="1460311" cy="14579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933063" y="1236459"/>
            <a:ext cx="1323833" cy="13020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895564" y="1236459"/>
            <a:ext cx="1458236" cy="13020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074460" y="4326340"/>
            <a:ext cx="1448670" cy="12505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308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13689" y="2781994"/>
            <a:ext cx="454798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高中升大學多元升學介</a:t>
            </a:r>
            <a:r>
              <a:rPr lang="zh-TW" alt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紹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546773"/>
            <a:ext cx="629701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親愛的家長們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這個部份</a:t>
            </a: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將介紹臺灣高中生升大學的各種管道，協助您與孩子共同規劃未來的升學路徑，讓每位學生都能找到最適合自己的道路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6F3E8B-3B68-0383-C302-C0BAE5456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8759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5">
            <a:extLst>
              <a:ext uri="{FF2B5EF4-FFF2-40B4-BE49-F238E27FC236}">
                <a16:creationId xmlns:a16="http://schemas.microsoft.com/office/drawing/2014/main" id="{2431E73A-C3A8-4BB6-AA28-34E3386AF8C3}"/>
              </a:ext>
            </a:extLst>
          </p:cNvPr>
          <p:cNvSpPr txBox="1">
            <a:spLocks/>
          </p:cNvSpPr>
          <p:nvPr/>
        </p:nvSpPr>
        <p:spPr>
          <a:xfrm>
            <a:off x="1524000" y="123478"/>
            <a:ext cx="9144000" cy="8357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000" b="1" dirty="0"/>
              <a:t>入學管道與學生特質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DA5ED7E-CB0E-D23C-8962-7B1E22AE2186}"/>
              </a:ext>
            </a:extLst>
          </p:cNvPr>
          <p:cNvSpPr txBox="1"/>
          <p:nvPr/>
        </p:nvSpPr>
        <p:spPr>
          <a:xfrm>
            <a:off x="2092960" y="1237808"/>
            <a:ext cx="3271520" cy="1015663"/>
          </a:xfrm>
          <a:prstGeom prst="rect">
            <a:avLst/>
          </a:prstGeom>
          <a:solidFill>
            <a:srgbClr val="F7896F"/>
          </a:solidFill>
          <a:ln>
            <a:solidFill>
              <a:srgbClr val="F7896F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/>
              <a:t>特殊選才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899A0A9-1876-9145-AFE7-032FE4DD9E85}"/>
              </a:ext>
            </a:extLst>
          </p:cNvPr>
          <p:cNvSpPr txBox="1"/>
          <p:nvPr/>
        </p:nvSpPr>
        <p:spPr>
          <a:xfrm>
            <a:off x="2092960" y="2413338"/>
            <a:ext cx="3271520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6000"/>
            </a:lvl1pPr>
          </a:lstStyle>
          <a:p>
            <a:r>
              <a:rPr lang="zh-TW" altLang="en-US" dirty="0"/>
              <a:t>繁星推薦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0D3A8F2-4D87-CB90-2D32-4525D3B78C54}"/>
              </a:ext>
            </a:extLst>
          </p:cNvPr>
          <p:cNvSpPr txBox="1"/>
          <p:nvPr/>
        </p:nvSpPr>
        <p:spPr>
          <a:xfrm>
            <a:off x="2092960" y="3748735"/>
            <a:ext cx="3271520" cy="1015663"/>
          </a:xfrm>
          <a:prstGeom prst="rect">
            <a:avLst/>
          </a:prstGeom>
          <a:solidFill>
            <a:srgbClr val="ABDBC4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6000"/>
            </a:lvl1pPr>
          </a:lstStyle>
          <a:p>
            <a:r>
              <a:rPr lang="zh-TW" altLang="en-US" dirty="0"/>
              <a:t>申請入學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31B0622-51AA-1B24-A3D9-E7838B59E43D}"/>
              </a:ext>
            </a:extLst>
          </p:cNvPr>
          <p:cNvSpPr txBox="1"/>
          <p:nvPr/>
        </p:nvSpPr>
        <p:spPr>
          <a:xfrm>
            <a:off x="2092960" y="5259309"/>
            <a:ext cx="327152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6000"/>
            </a:lvl1pPr>
          </a:lstStyle>
          <a:p>
            <a:r>
              <a:rPr lang="zh-TW" altLang="en-US" dirty="0"/>
              <a:t>分發入學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1F8B692-1339-B14A-8720-190BF47A572D}"/>
              </a:ext>
            </a:extLst>
          </p:cNvPr>
          <p:cNvSpPr txBox="1"/>
          <p:nvPr/>
        </p:nvSpPr>
        <p:spPr>
          <a:xfrm>
            <a:off x="5608321" y="1237807"/>
            <a:ext cx="4815386" cy="1077218"/>
          </a:xfrm>
          <a:prstGeom prst="rect">
            <a:avLst/>
          </a:prstGeom>
          <a:solidFill>
            <a:srgbClr val="F7896F"/>
          </a:solidFill>
          <a:ln>
            <a:solidFill>
              <a:srgbClr val="F789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特殊專長、特殊經驗</a:t>
            </a:r>
            <a:endParaRPr lang="en-US" altLang="zh-TW" sz="3200" dirty="0"/>
          </a:p>
          <a:p>
            <a:pPr algn="ctr"/>
            <a:r>
              <a:rPr lang="zh-TW" altLang="en-US" sz="3200" dirty="0"/>
              <a:t>或弱勢學生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0D2DFD9-B877-4E59-647C-61781F607A43}"/>
              </a:ext>
            </a:extLst>
          </p:cNvPr>
          <p:cNvSpPr txBox="1"/>
          <p:nvPr/>
        </p:nvSpPr>
        <p:spPr>
          <a:xfrm>
            <a:off x="5608321" y="2401355"/>
            <a:ext cx="4815386" cy="10772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高中在校成績</a:t>
            </a:r>
            <a:endParaRPr lang="en-US" altLang="zh-TW" sz="3200" dirty="0"/>
          </a:p>
          <a:p>
            <a:pPr algn="ctr"/>
            <a:r>
              <a:rPr lang="zh-TW" altLang="en-US" sz="3200" dirty="0"/>
              <a:t>保持優異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36D1298-AE85-8E8B-58D4-EA5FB3433261}"/>
              </a:ext>
            </a:extLst>
          </p:cNvPr>
          <p:cNvSpPr txBox="1"/>
          <p:nvPr/>
        </p:nvSpPr>
        <p:spPr>
          <a:xfrm>
            <a:off x="5608321" y="3717956"/>
            <a:ext cx="4815386" cy="1077218"/>
          </a:xfrm>
          <a:prstGeom prst="rect">
            <a:avLst/>
          </a:prstGeom>
          <a:solidFill>
            <a:srgbClr val="ABDBC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最主流，學測與</a:t>
            </a:r>
            <a:endParaRPr lang="en-US" altLang="zh-TW" sz="3200" dirty="0"/>
          </a:p>
          <a:p>
            <a:pPr algn="ctr"/>
            <a:r>
              <a:rPr lang="zh-TW" altLang="en-US" sz="3200" dirty="0"/>
              <a:t>具明確學習歷程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253DB1A-CBD4-3D68-DEF1-FBF7BF3A80C9}"/>
              </a:ext>
            </a:extLst>
          </p:cNvPr>
          <p:cNvSpPr txBox="1"/>
          <p:nvPr/>
        </p:nvSpPr>
        <p:spPr>
          <a:xfrm>
            <a:off x="5608321" y="5197753"/>
            <a:ext cx="4815386" cy="1077218"/>
          </a:xfrm>
          <a:prstGeom prst="rect">
            <a:avLst/>
          </a:prstGeom>
          <a:solidFill>
            <a:srgbClr val="CEB5DD"/>
          </a:solidFill>
          <a:ln>
            <a:solidFill>
              <a:srgbClr val="CEB5D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擅長考試</a:t>
            </a:r>
            <a:endParaRPr lang="en-US" altLang="zh-TW" sz="3200" dirty="0"/>
          </a:p>
          <a:p>
            <a:pPr algn="ctr"/>
            <a:r>
              <a:rPr lang="zh-TW" altLang="en-US" sz="3200" dirty="0"/>
              <a:t>缺乏特殊學習歷程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ABF62E8-9F1D-5071-9300-6C588ED34DAD}"/>
              </a:ext>
            </a:extLst>
          </p:cNvPr>
          <p:cNvSpPr/>
          <p:nvPr/>
        </p:nvSpPr>
        <p:spPr>
          <a:xfrm>
            <a:off x="1883230" y="3564904"/>
            <a:ext cx="8697684" cy="14149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424FAB2B-FBD2-E602-5DB4-01C62BCDC006}"/>
              </a:ext>
            </a:extLst>
          </p:cNvPr>
          <p:cNvSpPr/>
          <p:nvPr/>
        </p:nvSpPr>
        <p:spPr>
          <a:xfrm>
            <a:off x="7685315" y="4183953"/>
            <a:ext cx="1981200" cy="6060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6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70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61877" y="2722166"/>
            <a:ext cx="454798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各項升學管道及考試時程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1492" y="4166890"/>
            <a:ext cx="10869018" cy="19050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656159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479649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4"/>
          <p:cNvSpPr/>
          <p:nvPr/>
        </p:nvSpPr>
        <p:spPr>
          <a:xfrm>
            <a:off x="1541661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826791" y="4828481"/>
            <a:ext cx="167778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特殊選才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26791" y="5186164"/>
            <a:ext cx="167778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9-1月進行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871218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3694708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9"/>
          <p:cNvSpPr/>
          <p:nvPr/>
        </p:nvSpPr>
        <p:spPr>
          <a:xfrm>
            <a:off x="3756719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3041849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學測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3041849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115/1/17-1/19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086376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909866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7" name="Text 14"/>
          <p:cNvSpPr/>
          <p:nvPr/>
        </p:nvSpPr>
        <p:spPr>
          <a:xfrm>
            <a:off x="5971877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257007" y="4828481"/>
            <a:ext cx="1677888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/>
            <a:r>
              <a:rPr lang="en-US" sz="2400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繁星推薦</a:t>
            </a: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/</a:t>
            </a:r>
          </a:p>
          <a:p>
            <a:pPr algn="ctr" defTabSz="761970"/>
            <a:r>
              <a:rPr lang="en-US" sz="2400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申請入學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257007" y="570440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3-5月進行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8301533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8125023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2" name="Text 19"/>
          <p:cNvSpPr/>
          <p:nvPr/>
        </p:nvSpPr>
        <p:spPr>
          <a:xfrm>
            <a:off x="8187035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472164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分科測驗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472164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115/7/11-7/12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5" name="Shape 22"/>
          <p:cNvSpPr/>
          <p:nvPr/>
        </p:nvSpPr>
        <p:spPr>
          <a:xfrm>
            <a:off x="10516692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6" name="Shape 23"/>
          <p:cNvSpPr/>
          <p:nvPr/>
        </p:nvSpPr>
        <p:spPr>
          <a:xfrm>
            <a:off x="10340182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7" name="Text 24"/>
          <p:cNvSpPr/>
          <p:nvPr/>
        </p:nvSpPr>
        <p:spPr>
          <a:xfrm>
            <a:off x="10402193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5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9687322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分發放榜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9687322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8月中旬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30" name="Google Shape;286;p1" descr="磐石校徽">
            <a:extLst>
              <a:ext uri="{FF2B5EF4-FFF2-40B4-BE49-F238E27FC236}">
                <a16:creationId xmlns:a16="http://schemas.microsoft.com/office/drawing/2014/main" id="{EA420FB3-813B-8912-81AA-D6D3490C91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137" y="2552092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投影片編號版面配置區 30">
            <a:extLst>
              <a:ext uri="{FF2B5EF4-FFF2-40B4-BE49-F238E27FC236}">
                <a16:creationId xmlns:a16="http://schemas.microsoft.com/office/drawing/2014/main" id="{22D52D60-A8CB-9A34-8649-3D7E6311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803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「插畫素材」的圖片搜尋結果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2318" r="17871"/>
          <a:stretch>
            <a:fillRect/>
          </a:stretch>
        </p:blipFill>
        <p:spPr bwMode="auto">
          <a:xfrm>
            <a:off x="1014048" y="827920"/>
            <a:ext cx="36941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標題 2"/>
          <p:cNvSpPr>
            <a:spLocks noGrp="1"/>
          </p:cNvSpPr>
          <p:nvPr>
            <p:ph type="title"/>
          </p:nvPr>
        </p:nvSpPr>
        <p:spPr>
          <a:xfrm>
            <a:off x="5246277" y="904967"/>
            <a:ext cx="3136392" cy="85725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特殊選才</a:t>
            </a:r>
          </a:p>
        </p:txBody>
      </p:sp>
      <p:sp>
        <p:nvSpPr>
          <p:cNvPr id="16388" name="內容版面配置區 3"/>
          <p:cNvSpPr>
            <a:spLocks noGrp="1"/>
          </p:cNvSpPr>
          <p:nvPr>
            <p:ph idx="1"/>
          </p:nvPr>
        </p:nvSpPr>
        <p:spPr>
          <a:xfrm>
            <a:off x="2423591" y="1970838"/>
            <a:ext cx="8127177" cy="3600000"/>
          </a:xfrm>
        </p:spPr>
        <p:txBody>
          <a:bodyPr>
            <a:normAutofit/>
          </a:bodyPr>
          <a:lstStyle/>
          <a:p>
            <a:pPr algn="just">
              <a:spcBef>
                <a:spcPts val="4200"/>
              </a:spcBef>
            </a:pPr>
            <a:r>
              <a:rPr lang="zh-TW" altLang="en-US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針對具有特殊才能、經歷或成就之學生，開放</a:t>
            </a:r>
            <a:r>
              <a:rPr lang="en-US" altLang="zh-TW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59</a:t>
            </a:r>
            <a:r>
              <a:rPr lang="zh-TW" altLang="en-US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校</a:t>
            </a:r>
            <a:r>
              <a:rPr lang="en-US" altLang="zh-TW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737</a:t>
            </a:r>
            <a:r>
              <a:rPr lang="zh-TW" altLang="en-US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系提供</a:t>
            </a:r>
            <a:r>
              <a:rPr lang="en-US" altLang="zh-TW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2156</a:t>
            </a:r>
            <a:r>
              <a:rPr lang="zh-TW" altLang="en-US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個名額，學生只要符合大學的招生條件，可不必經由學測，就有機會進大學。</a:t>
            </a:r>
            <a:endParaRPr lang="en-US" altLang="zh-TW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en-US" altLang="zh-TW" dirty="0"/>
          </a:p>
          <a:p>
            <a:pPr algn="just">
              <a:spcBef>
                <a:spcPts val="4200"/>
              </a:spcBef>
            </a:pP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Ex. 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清大拾穗計畫        中山海納百川</a:t>
            </a:r>
            <a:endParaRPr lang="en-US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algn="just">
              <a:buNone/>
            </a:pPr>
            <a:endParaRPr lang="en-US" altLang="zh-TW" dirty="0"/>
          </a:p>
          <a:p>
            <a:pPr algn="just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072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5840" y="673497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1419621"/>
            <a:ext cx="6360021" cy="2238177"/>
          </a:xfrm>
          <a:prstGeom prst="roundRect">
            <a:avLst>
              <a:gd name="adj" fmla="val 8746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845840" y="1603970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資格條件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45841" y="2027733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全程就讀同一所高中且中途未轉學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45841" y="2408947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高中</a:t>
            </a:r>
            <a:r>
              <a:rPr lang="zh-TW" altLang="en-US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前五個學期</a:t>
            </a: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學業成績總平均全校排名百分比符合大學</a:t>
            </a:r>
            <a:endParaRPr lang="en-US" altLang="zh-TW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  <a:cs typeface="Instrument Sans Medium" pitchFamily="34" charset="-120"/>
            </a:endParaRPr>
          </a:p>
          <a:p>
            <a:pPr defTabSz="761970">
              <a:lnSpc>
                <a:spcPts val="2083"/>
              </a:lnSpc>
              <a:buSzPct val="100000"/>
            </a:pP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     之規定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(</a:t>
            </a: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校排百分比</a:t>
            </a:r>
            <a:r>
              <a:rPr lang="zh-TW" altLang="en-US" dirty="0">
                <a:solidFill>
                  <a:srgbClr val="ED17C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前</a:t>
            </a:r>
            <a:r>
              <a:rPr lang="en-US" altLang="zh-TW" dirty="0">
                <a:solidFill>
                  <a:srgbClr val="ED17C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20</a:t>
            </a:r>
            <a:r>
              <a:rPr lang="zh-TW" altLang="en-US" dirty="0">
                <a:solidFill>
                  <a:srgbClr val="ED17C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％、</a:t>
            </a:r>
            <a:r>
              <a:rPr lang="en-US" altLang="zh-TW" dirty="0">
                <a:solidFill>
                  <a:srgbClr val="ED17C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30</a:t>
            </a:r>
            <a:r>
              <a:rPr lang="zh-TW" altLang="en-US" dirty="0">
                <a:solidFill>
                  <a:srgbClr val="ED17C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％、</a:t>
            </a:r>
            <a:r>
              <a:rPr lang="en-US" altLang="zh-TW" dirty="0">
                <a:solidFill>
                  <a:srgbClr val="ED17C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40</a:t>
            </a:r>
            <a:r>
              <a:rPr lang="zh-TW" altLang="en-US" dirty="0">
                <a:solidFill>
                  <a:srgbClr val="ED17C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％、</a:t>
            </a:r>
            <a:r>
              <a:rPr lang="en-US" altLang="zh-TW" dirty="0">
                <a:solidFill>
                  <a:srgbClr val="ED17C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50</a:t>
            </a:r>
            <a:r>
              <a:rPr lang="zh-TW" altLang="en-US" dirty="0">
                <a:solidFill>
                  <a:srgbClr val="ED17C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％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)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cs typeface="Instrument Sans Medium" pitchFamily="34" charset="-120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45841" y="3071509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必須參加學科能力測驗，但不以分數為主要依據</a:t>
            </a:r>
            <a:endParaRPr lang="zh-TW" altLang="en-US" b="1" dirty="0">
              <a:latin typeface="華康仿宋體W6" pitchFamily="49" charset="-120"/>
              <a:ea typeface="華康仿宋體W6" pitchFamily="49" charset="-120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55241" y="3823097"/>
            <a:ext cx="6360021" cy="2238177"/>
          </a:xfrm>
          <a:prstGeom prst="roundRect">
            <a:avLst>
              <a:gd name="adj" fmla="val 8746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839589" y="400744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適合對象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39590" y="4431209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校內學業表現優異，但不擅長考試的學生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39590" y="4992662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希望減輕升學壓力，避免準備複雜備審資料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39590" y="5554115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不喜歡參與多場面試的學生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286" y="1419622"/>
            <a:ext cx="4105473" cy="4105473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7431286" y="5711131"/>
            <a:ext cx="410547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繁星推薦旨在落實區域平衡，讓各地區表現優秀的學生都有機會進入理想大學，不受城鄉差距影響。</a:t>
            </a:r>
            <a:endParaRPr lang="en-US" sz="1292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FF64B0E9-DCF6-8D85-49AC-78BC7161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813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upian.enterdesk.com/2012/0421/139/18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r="1"/>
          <a:stretch/>
        </p:blipFill>
        <p:spPr bwMode="auto">
          <a:xfrm>
            <a:off x="1524002" y="857250"/>
            <a:ext cx="91693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繁星檢定項目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2057400"/>
            <a:ext cx="8229600" cy="3478212"/>
          </a:xfrm>
          <a:solidFill>
            <a:srgbClr val="FDEADA">
              <a:alpha val="69020"/>
            </a:srgbClr>
          </a:solidFill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在校百分比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學測成績</a:t>
            </a:r>
          </a:p>
        </p:txBody>
      </p:sp>
      <p:graphicFrame>
        <p:nvGraphicFramePr>
          <p:cNvPr id="5" name="資料庫圖表 4"/>
          <p:cNvGraphicFramePr/>
          <p:nvPr/>
        </p:nvGraphicFramePr>
        <p:xfrm>
          <a:off x="3048000" y="1905000"/>
          <a:ext cx="6096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資料庫圖表 5"/>
          <p:cNvGraphicFramePr/>
          <p:nvPr/>
        </p:nvGraphicFramePr>
        <p:xfrm>
          <a:off x="2567608" y="2780928"/>
          <a:ext cx="6264696" cy="313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860443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upian.enterdesk.com/2012/0421/139/18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r="1"/>
          <a:stretch/>
        </p:blipFill>
        <p:spPr bwMode="auto">
          <a:xfrm>
            <a:off x="1524002" y="857250"/>
            <a:ext cx="91693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學類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616284" y="1808820"/>
          <a:ext cx="6984776" cy="29163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01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3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學類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科系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3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第一類學群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文、法、商、社會科學、教育、管理等學系。 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3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第二類學群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理、工等學系。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3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第三類學群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醫、生命科學、農等學系。 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3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第四類學群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音樂相關學系。 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第五類學群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美術相關學系。 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3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第六類學群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舞蹈相關學系。 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3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第七類學群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體育相關學系。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第八類學群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醫學系。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639616" y="2078850"/>
            <a:ext cx="6912768" cy="972108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矩形 7"/>
          <p:cNvSpPr/>
          <p:nvPr/>
        </p:nvSpPr>
        <p:spPr>
          <a:xfrm>
            <a:off x="2639616" y="4347102"/>
            <a:ext cx="6912768" cy="37804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0" name="爆炸 2 9"/>
          <p:cNvSpPr/>
          <p:nvPr/>
        </p:nvSpPr>
        <p:spPr>
          <a:xfrm>
            <a:off x="6384033" y="3320988"/>
            <a:ext cx="3960440" cy="1998222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本校學生可選類組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69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「插畫素材」的圖片搜尋結果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 l="22318" r="17871"/>
          <a:stretch>
            <a:fillRect/>
          </a:stretch>
        </p:blipFill>
        <p:spPr bwMode="auto">
          <a:xfrm>
            <a:off x="1524001" y="857250"/>
            <a:ext cx="355123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6402" y="609143"/>
            <a:ext cx="7772400" cy="696515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繁星計畫</a:t>
            </a:r>
            <a:r>
              <a:rPr lang="en-US" altLang="zh-TW" sz="3600" b="1" dirty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3600" b="1" dirty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推薦條件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52591" y="1411165"/>
            <a:ext cx="8528905" cy="3086100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n"/>
            </a:pPr>
            <a:r>
              <a:rPr lang="zh-TW" altLang="en-US" sz="2400" b="1" dirty="0">
                <a:latin typeface="華康仿宋體W6" pitchFamily="49" charset="-120"/>
                <a:ea typeface="華康仿宋體W6" pitchFamily="49" charset="-120"/>
              </a:rPr>
              <a:t>高中對大學每個學群至多推薦</a:t>
            </a:r>
            <a:r>
              <a:rPr lang="en-US" altLang="zh-TW" sz="2400" b="1" dirty="0">
                <a:latin typeface="華康仿宋體W6" pitchFamily="49" charset="-120"/>
                <a:ea typeface="華康仿宋體W6" pitchFamily="49" charset="-120"/>
              </a:rPr>
              <a:t>2</a:t>
            </a:r>
            <a:r>
              <a:rPr lang="zh-TW" altLang="en-US" sz="2400" b="1" dirty="0">
                <a:latin typeface="華康仿宋體W6" pitchFamily="49" charset="-120"/>
                <a:ea typeface="華康仿宋體W6" pitchFamily="49" charset="-120"/>
              </a:rPr>
              <a:t>名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n"/>
            </a:pPr>
            <a:r>
              <a:rPr lang="zh-TW" altLang="en-US" sz="2400" b="1" dirty="0">
                <a:latin typeface="華康仿宋體W6" pitchFamily="49" charset="-120"/>
                <a:ea typeface="華康仿宋體W6" pitchFamily="49" charset="-120"/>
              </a:rPr>
              <a:t>每名考生僅能被推薦至</a:t>
            </a:r>
            <a:r>
              <a:rPr lang="en-US" altLang="zh-TW" sz="2400" b="1" dirty="0">
                <a:latin typeface="華康仿宋體W6" pitchFamily="49" charset="-120"/>
                <a:ea typeface="華康仿宋體W6" pitchFamily="49" charset="-120"/>
              </a:rPr>
              <a:t>1</a:t>
            </a:r>
            <a:r>
              <a:rPr lang="zh-TW" altLang="en-US" sz="2400" b="1" dirty="0">
                <a:latin typeface="華康仿宋體W6" pitchFamily="49" charset="-120"/>
                <a:ea typeface="華康仿宋體W6" pitchFamily="49" charset="-120"/>
              </a:rPr>
              <a:t>校</a:t>
            </a:r>
            <a:r>
              <a:rPr lang="en-US" altLang="zh-TW" sz="2400" b="1" dirty="0">
                <a:latin typeface="華康仿宋體W6" pitchFamily="49" charset="-120"/>
                <a:ea typeface="華康仿宋體W6" pitchFamily="49" charset="-120"/>
              </a:rPr>
              <a:t>1</a:t>
            </a:r>
            <a:r>
              <a:rPr lang="zh-TW" altLang="en-US" sz="2400" b="1" dirty="0">
                <a:latin typeface="華康仿宋體W6" pitchFamily="49" charset="-120"/>
                <a:ea typeface="華康仿宋體W6" pitchFamily="49" charset="-120"/>
              </a:rPr>
              <a:t>學群，選填志願數依大學之規定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6210" r="8216" b="40332"/>
          <a:stretch/>
        </p:blipFill>
        <p:spPr>
          <a:xfrm>
            <a:off x="961292" y="2681654"/>
            <a:ext cx="10231582" cy="36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7654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0503" y="697354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歡迎來訪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1" y="1417656"/>
            <a:ext cx="1086901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58"/>
              </a:lnSpc>
            </a:pPr>
            <a:r>
              <a:rPr lang="en-US" sz="1833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非常感謝您將孩子送來本校就讀，相信您的選擇是正確的。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61491" y="2008206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孩子在校的學習和生活，需要您的關心，請您多和學校聯繫，我們將竭誠為您服務！</a:t>
            </a: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61491" y="3369316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61491" y="3675577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61491" y="3820834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學校總機：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03-5223946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190456" y="3369316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190456" y="3675577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190456" y="3820834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教務處分機：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61491" y="445394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61491" y="4749818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61491" y="4895075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學務處分機：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219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190456" y="445394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04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190456" y="4749818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190456" y="4895075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總務處分機：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231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61491" y="5528189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05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61491" y="5824060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61491" y="5969316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輔導處分機：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280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190456" y="5528189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06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190456" y="5824060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190456" y="5969316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教官室分機：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217、218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AD7AFF93-BB97-5789-7F95-5CB4555C3EC2}"/>
              </a:ext>
            </a:extLst>
          </p:cNvPr>
          <p:cNvSpPr/>
          <p:nvPr/>
        </p:nvSpPr>
        <p:spPr>
          <a:xfrm>
            <a:off x="661492" y="2472945"/>
            <a:ext cx="10965935" cy="550667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24" name="Text 11">
            <a:extLst>
              <a:ext uri="{FF2B5EF4-FFF2-40B4-BE49-F238E27FC236}">
                <a16:creationId xmlns:a16="http://schemas.microsoft.com/office/drawing/2014/main" id="{9BAFD489-79CC-DACA-45BC-87B9101997CF}"/>
              </a:ext>
            </a:extLst>
          </p:cNvPr>
          <p:cNvSpPr/>
          <p:nvPr/>
        </p:nvSpPr>
        <p:spPr>
          <a:xfrm>
            <a:off x="755997" y="2591540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導師連絡資訊</a:t>
            </a: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：</a:t>
            </a:r>
            <a:r>
              <a:rPr lang="zh-TW" alt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分機</a:t>
            </a:r>
            <a:r>
              <a:rPr lang="en-US" altLang="zh-TW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70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投影片編號版面配置區 24">
            <a:extLst>
              <a:ext uri="{FF2B5EF4-FFF2-40B4-BE49-F238E27FC236}">
                <a16:creationId xmlns:a16="http://schemas.microsoft.com/office/drawing/2014/main" id="{D472D689-C842-EA8B-1D00-077DCC3F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762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21203" r="22556" b="5882"/>
          <a:stretch/>
        </p:blipFill>
        <p:spPr bwMode="auto">
          <a:xfrm>
            <a:off x="1524000" y="26476"/>
            <a:ext cx="9171717" cy="671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352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6" y="95862"/>
            <a:ext cx="4670646" cy="6603876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237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9585" y="446578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申請入學流程與特色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33492" y="1410394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" name="Text 2"/>
          <p:cNvSpPr/>
          <p:nvPr/>
        </p:nvSpPr>
        <p:spPr>
          <a:xfrm>
            <a:off x="5564089" y="157569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第一階段：學測篩選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64088" y="1933377"/>
            <a:ext cx="5966420" cy="264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參加學科能力測驗，依校系要求檢定篩選，通過後才能進入第二階段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481539" y="2526705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Text 5"/>
          <p:cNvSpPr/>
          <p:nvPr/>
        </p:nvSpPr>
        <p:spPr>
          <a:xfrm>
            <a:off x="5812136" y="2692003"/>
            <a:ext cx="227339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第二階段：學習歷程評量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812135" y="3049687"/>
            <a:ext cx="5718373" cy="264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繳交學習歷程檔案，參加各校系安排的面試、筆試或實作等多元評量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729585" y="3643015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8"/>
          <p:cNvSpPr/>
          <p:nvPr/>
        </p:nvSpPr>
        <p:spPr>
          <a:xfrm>
            <a:off x="6060182" y="380831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最終錄取評比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60182" y="4165997"/>
            <a:ext cx="547032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學測成績占分最多不超過50%，書審及面試至少占50%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33492" y="4821337"/>
            <a:ext cx="6297018" cy="1391047"/>
          </a:xfrm>
          <a:prstGeom prst="roundRect">
            <a:avLst>
              <a:gd name="adj" fmla="val 10701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790" y="5050234"/>
            <a:ext cx="258366" cy="206673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822455" y="5027910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適合類型：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822454" y="5451674"/>
            <a:ext cx="554275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平時有累積學習歷程、參與課外活動、志向明確且能清楚表達自己想法的學生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Google Shape;286;p1" descr="磐石校徽">
            <a:extLst>
              <a:ext uri="{FF2B5EF4-FFF2-40B4-BE49-F238E27FC236}">
                <a16:creationId xmlns:a16="http://schemas.microsoft.com/office/drawing/2014/main" id="{6117C733-F797-16EB-F511-2820E59A37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5228" y="293560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id="{D06CF5D3-4AA9-C1F8-D3DD-A4AFED0F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0834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2" name="TextBox 39"/>
          <p:cNvSpPr txBox="1"/>
          <p:nvPr/>
        </p:nvSpPr>
        <p:spPr>
          <a:xfrm>
            <a:off x="2455611" y="1175614"/>
            <a:ext cx="6727965" cy="614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833"/>
              </a:lnSpc>
            </a:pPr>
            <a:r>
              <a:rPr lang="zh-CN" altLang="en-US" sz="3600" b="1" dirty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  <a:cs typeface="+mj-cs"/>
              </a:rPr>
              <a:t>申請入學</a:t>
            </a:r>
            <a:r>
              <a:rPr lang="en-US" altLang="zh-TW" sz="3600" b="1" dirty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  <a:cs typeface="+mj-cs"/>
              </a:rPr>
              <a:t>--</a:t>
            </a:r>
            <a:r>
              <a:rPr lang="zh-CN" altLang="en-US" sz="3600" b="1" dirty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  <a:cs typeface="+mj-cs"/>
              </a:rPr>
              <a:t>18 學群最多科目組合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076297" y="2137147"/>
            <a:ext cx="5053786" cy="279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416"/>
              </a:lnSpc>
              <a:tabLst>
                <a:tab pos="2858186" algn="l"/>
              </a:tabLst>
            </a:pPr>
            <a:r>
              <a:rPr lang="zh-CN" altLang="en-US" sz="1650" b="1" spc="-11" dirty="0">
                <a:solidFill>
                  <a:srgbClr val="FEFEFE"/>
                </a:solidFill>
                <a:latin typeface="宋体"/>
                <a:ea typeface="宋体"/>
              </a:rPr>
              <a:t>科目組合	</a:t>
            </a:r>
            <a:r>
              <a:rPr lang="zh-CN" altLang="en-US" sz="1650" b="1" spc="-19" dirty="0">
                <a:solidFill>
                  <a:srgbClr val="FEFEFE"/>
                </a:solidFill>
                <a:latin typeface="宋体"/>
                <a:ea typeface="宋体"/>
              </a:rPr>
              <a:t>使用學群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072640" y="2592926"/>
            <a:ext cx="2197836" cy="256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833"/>
              </a:lnSpc>
              <a:tabLst>
                <a:tab pos="980027" algn="l"/>
              </a:tabLst>
            </a:pP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英數自	</a:t>
            </a:r>
            <a:r>
              <a:rPr lang="zh-TW" altLang="en-US" sz="1500" dirty="0">
                <a:solidFill>
                  <a:srgbClr val="000000"/>
                </a:solidFill>
                <a:latin typeface="宋体"/>
                <a:ea typeface="宋体"/>
              </a:rPr>
              <a:t>     </a:t>
            </a:r>
            <a:r>
              <a:rPr lang="zh-CN" altLang="en-US" sz="1500" spc="-8" dirty="0">
                <a:solidFill>
                  <a:srgbClr val="000000"/>
                </a:solidFill>
                <a:latin typeface="宋体"/>
                <a:ea typeface="宋体"/>
              </a:rPr>
              <a:t>不分系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072640" y="3024981"/>
            <a:ext cx="7033170" cy="256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833"/>
              </a:lnSpc>
              <a:tabLst>
                <a:tab pos="980027" algn="l"/>
              </a:tabLst>
            </a:pP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國英數	</a:t>
            </a:r>
            <a:r>
              <a:rPr lang="zh-TW" altLang="en-US" sz="1500" dirty="0">
                <a:solidFill>
                  <a:srgbClr val="000000"/>
                </a:solidFill>
                <a:latin typeface="宋体"/>
                <a:ea typeface="宋体"/>
              </a:rPr>
              <a:t>     </a:t>
            </a: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資訊學群、管理學群、財經學群、遊憩與運動學群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072640" y="3538188"/>
            <a:ext cx="1030732" cy="256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833"/>
              </a:lnSpc>
            </a:pPr>
            <a:r>
              <a:rPr lang="zh-CN" altLang="en-US" sz="1500" spc="4" dirty="0">
                <a:solidFill>
                  <a:srgbClr val="000000"/>
                </a:solidFill>
                <a:latin typeface="宋体"/>
                <a:ea typeface="宋体"/>
              </a:rPr>
              <a:t>國英</a:t>
            </a: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數自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379344" y="3436533"/>
            <a:ext cx="61158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1500" spc="4" dirty="0">
                <a:solidFill>
                  <a:srgbClr val="000000"/>
                </a:solidFill>
                <a:latin typeface="宋体"/>
                <a:ea typeface="宋体"/>
              </a:rPr>
              <a:t>  </a:t>
            </a:r>
            <a:r>
              <a:rPr lang="zh-CN" altLang="en-US" sz="1500" spc="4" dirty="0">
                <a:solidFill>
                  <a:srgbClr val="000000"/>
                </a:solidFill>
                <a:latin typeface="宋体"/>
                <a:ea typeface="宋体"/>
              </a:rPr>
              <a:t>工程學群、數理化學群</a:t>
            </a: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、醫藥衛生學群、生命科學學群</a:t>
            </a:r>
          </a:p>
          <a:p>
            <a:r>
              <a:rPr lang="zh-TW" altLang="en-US" sz="1500" spc="8" dirty="0">
                <a:solidFill>
                  <a:srgbClr val="000000"/>
                </a:solidFill>
                <a:latin typeface="宋体"/>
                <a:ea typeface="宋体"/>
              </a:rPr>
              <a:t>  </a:t>
            </a:r>
            <a:r>
              <a:rPr lang="zh-CN" altLang="en-US" sz="1500" spc="8" dirty="0">
                <a:solidFill>
                  <a:srgbClr val="000000"/>
                </a:solidFill>
                <a:latin typeface="宋体"/>
                <a:ea typeface="宋体"/>
              </a:rPr>
              <a:t>生物資源學群、</a:t>
            </a: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地球與環境學群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072642" y="4031582"/>
            <a:ext cx="6126985" cy="256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833"/>
              </a:lnSpc>
              <a:tabLst>
                <a:tab pos="980027" algn="l"/>
              </a:tabLst>
            </a:pP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國英社	</a:t>
            </a:r>
            <a:r>
              <a:rPr lang="zh-TW" altLang="en-US" sz="1500" dirty="0">
                <a:solidFill>
                  <a:srgbClr val="000000"/>
                </a:solidFill>
                <a:latin typeface="宋体"/>
                <a:ea typeface="宋体"/>
              </a:rPr>
              <a:t>     </a:t>
            </a: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外語學群、文史哲學群、</a:t>
            </a:r>
            <a:r>
              <a:rPr lang="zh-CN" altLang="en-US" sz="1500" spc="-38" dirty="0">
                <a:solidFill>
                  <a:srgbClr val="000000"/>
                </a:solidFill>
                <a:latin typeface="宋体"/>
                <a:ea typeface="宋体"/>
              </a:rPr>
              <a:t>*</a:t>
            </a:r>
            <a:r>
              <a:rPr lang="zh-CN" altLang="en-US" sz="1500" spc="-8" dirty="0">
                <a:solidFill>
                  <a:srgbClr val="000000"/>
                </a:solidFill>
                <a:latin typeface="宋体"/>
                <a:ea typeface="宋体"/>
              </a:rPr>
              <a:t>建築與設計學群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072642" y="4436585"/>
            <a:ext cx="6381747" cy="256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833"/>
              </a:lnSpc>
              <a:tabLst>
                <a:tab pos="980027" algn="l"/>
              </a:tabLst>
            </a:pP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國英	</a:t>
            </a:r>
            <a:r>
              <a:rPr lang="zh-TW" altLang="en-US" sz="1500" dirty="0">
                <a:solidFill>
                  <a:srgbClr val="000000"/>
                </a:solidFill>
                <a:latin typeface="宋体"/>
                <a:ea typeface="宋体"/>
              </a:rPr>
              <a:t>     </a:t>
            </a: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藝術學群、大眾傳播學群、</a:t>
            </a:r>
            <a:r>
              <a:rPr lang="zh-CN" altLang="en-US" sz="1500" spc="-38" dirty="0">
                <a:solidFill>
                  <a:srgbClr val="000000"/>
                </a:solidFill>
                <a:latin typeface="宋体"/>
                <a:ea typeface="宋体"/>
              </a:rPr>
              <a:t>*</a:t>
            </a:r>
            <a:r>
              <a:rPr lang="zh-CN" altLang="en-US" sz="1500" spc="-4" dirty="0">
                <a:solidFill>
                  <a:srgbClr val="000000"/>
                </a:solidFill>
                <a:latin typeface="宋体"/>
                <a:ea typeface="宋体"/>
              </a:rPr>
              <a:t>建築與設計學群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072640" y="4861820"/>
            <a:ext cx="5762160" cy="256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833"/>
              </a:lnSpc>
            </a:pP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國英數社</a:t>
            </a:r>
            <a:r>
              <a:rPr lang="zh-CN" altLang="en-US" sz="1500" spc="134" dirty="0">
                <a:solidFill>
                  <a:srgbClr val="000000"/>
                </a:solidFill>
                <a:latin typeface="宋体"/>
                <a:cs typeface="宋体"/>
              </a:rPr>
              <a:t>  </a:t>
            </a:r>
            <a:r>
              <a:rPr lang="zh-TW" altLang="en-US" sz="1500" spc="134" dirty="0">
                <a:solidFill>
                  <a:srgbClr val="000000"/>
                </a:solidFill>
                <a:latin typeface="宋体"/>
                <a:cs typeface="宋体"/>
              </a:rPr>
              <a:t>    </a:t>
            </a: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社會與心理學群、教育學群、法政學群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97940" y="5358339"/>
            <a:ext cx="6597239" cy="256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833"/>
              </a:lnSpc>
            </a:pPr>
            <a:r>
              <a:rPr lang="zh-CN" altLang="en-US" sz="1500" dirty="0">
                <a:solidFill>
                  <a:srgbClr val="000000"/>
                </a:solidFill>
                <a:latin typeface="宋体"/>
                <a:ea typeface="宋体"/>
              </a:rPr>
              <a:t>*</a:t>
            </a:r>
            <a:r>
              <a:rPr lang="zh-CN" altLang="en-US" sz="1500" spc="-4" dirty="0">
                <a:solidFill>
                  <a:srgbClr val="000000"/>
                </a:solidFill>
                <a:latin typeface="宋体"/>
                <a:ea typeface="宋体"/>
              </a:rPr>
              <a:t>建築與設計學群採用國英社與國英組合兩者之比例</a:t>
            </a:r>
            <a:r>
              <a:rPr lang="zh-CN" altLang="en-US" sz="1500" spc="8" dirty="0">
                <a:solidFill>
                  <a:srgbClr val="000000"/>
                </a:solidFill>
                <a:latin typeface="宋体"/>
                <a:ea typeface="宋体"/>
              </a:rPr>
              <a:t>相當。</a:t>
            </a:r>
          </a:p>
        </p:txBody>
      </p:sp>
    </p:spTree>
    <p:extLst>
      <p:ext uri="{BB962C8B-B14F-4D97-AF65-F5344CB8AC3E}">
        <p14:creationId xmlns:p14="http://schemas.microsoft.com/office/powerpoint/2010/main" val="898368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數</a:t>
            </a:r>
            <a:r>
              <a:rPr lang="en-US" altLang="zh-TW" dirty="0"/>
              <a:t>A</a:t>
            </a:r>
            <a:r>
              <a:rPr lang="zh-TW" altLang="en-US" dirty="0"/>
              <a:t>  </a:t>
            </a:r>
            <a:r>
              <a:rPr lang="en-US" altLang="zh-TW" dirty="0"/>
              <a:t>/</a:t>
            </a:r>
            <a:r>
              <a:rPr lang="zh-TW" altLang="en-US" dirty="0"/>
              <a:t>   數</a:t>
            </a:r>
            <a:r>
              <a:rPr lang="en-US" altLang="zh-TW" dirty="0"/>
              <a:t>B</a:t>
            </a:r>
            <a:r>
              <a:rPr lang="zh-TW" altLang="en-US" dirty="0"/>
              <a:t>     採計科系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14" y="2057401"/>
            <a:ext cx="6051775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082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564" y="687734"/>
            <a:ext cx="496143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學習歷程檔案包含六大項目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47526" y="1444227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學習歷程檔案是申請入學的重要參考資料，記錄學生高中三年的全方位表現：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149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01" y="2170309"/>
            <a:ext cx="248047" cy="3100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98858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基本資料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98859" y="2553839"/>
            <a:ext cx="294778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由學校行政人員登錄，包括學生的學籍、班級等基本信息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35332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331" y="2170309"/>
            <a:ext cx="248047" cy="31005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890689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修課紀錄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890689" y="2553839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記錄學生在高中三年的課程與成績，由學校負責上傳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804525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261" y="2170309"/>
            <a:ext cx="248047" cy="31005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582618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課程學習成果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8582618" y="2553839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每學期可上傳最多3件，展示課堂內的學習亮點，如報告、作品或實作成果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6149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03" y="3916710"/>
            <a:ext cx="248047" cy="31005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198860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多元表現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198861" y="4300241"/>
            <a:ext cx="294778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每學年最多可上傳10件，涵蓋社團活動、競賽、證照、服務學習等課堂外表現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435332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333" y="3916710"/>
            <a:ext cx="248047" cy="31005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4890691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學習歷程自述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4890691" y="4300240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撰寫個人學習反思、未來規劃與就讀動機，是大學教授最重視的部分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4" name="Shape 17"/>
          <p:cNvSpPr/>
          <p:nvPr/>
        </p:nvSpPr>
        <p:spPr>
          <a:xfrm>
            <a:off x="804525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7263" y="3916710"/>
            <a:ext cx="248047" cy="310058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8582620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其他補充資料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7" name="Text 19"/>
          <p:cNvSpPr/>
          <p:nvPr/>
        </p:nvSpPr>
        <p:spPr>
          <a:xfrm>
            <a:off x="8582620" y="4300240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如推薦信、自傳等，依申請校系需求提供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" name="Text 20"/>
          <p:cNvSpPr/>
          <p:nvPr/>
        </p:nvSpPr>
        <p:spPr>
          <a:xfrm>
            <a:off x="661490" y="5674468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紅字部份是需由學生自行上傳的部份，</a:t>
            </a:r>
            <a:b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</a:b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建議家長從高一開始就鼓勵孩子累積各方面表現，並定期整理收集相關資料，以便日後申請入學使用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。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9" name="投影片編號版面配置區 28">
            <a:extLst>
              <a:ext uri="{FF2B5EF4-FFF2-40B4-BE49-F238E27FC236}">
                <a16:creationId xmlns:a16="http://schemas.microsoft.com/office/drawing/2014/main" id="{48A1E9A0-F2E6-3E05-51CC-B640D57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522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BEDEA9-63C2-4948-B1FE-8129DB1F1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34" y="4606528"/>
            <a:ext cx="9499165" cy="99417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修課紀錄、多元表現、自傳、讀書計畫、其他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C4EDE2-F283-439A-A5C5-F40DAA901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330" y="1257300"/>
            <a:ext cx="9145670" cy="311882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A557F28-2FAF-4DA6-A99C-11B36355431D}"/>
              </a:ext>
            </a:extLst>
          </p:cNvPr>
          <p:cNvSpPr/>
          <p:nvPr/>
        </p:nvSpPr>
        <p:spPr>
          <a:xfrm>
            <a:off x="3661410" y="2640330"/>
            <a:ext cx="6926580" cy="6629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TW" altLang="en-US" sz="1350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81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A356EB-0F6A-4774-ADCB-CC0DE40C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AF5171-982C-4E1D-B25E-E04EB9463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7EC62E9-777C-448B-90F3-38AAB6A93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6" r="19176" b="11999"/>
          <a:stretch/>
        </p:blipFill>
        <p:spPr>
          <a:xfrm>
            <a:off x="1557619" y="971537"/>
            <a:ext cx="9076765" cy="49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97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1286"/>
            <a:ext cx="9144000" cy="571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09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2093"/>
            <a:ext cx="9107934" cy="572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442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AF88E-93C8-B92C-FD9C-AE5E1EA9B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11D94D7-A096-BB3F-FB91-D9174B95ED95}"/>
              </a:ext>
            </a:extLst>
          </p:cNvPr>
          <p:cNvSpPr/>
          <p:nvPr/>
        </p:nvSpPr>
        <p:spPr>
          <a:xfrm>
            <a:off x="844350" y="750293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親職日活動流程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1F8C268-7A8D-62F6-2214-C6E90B43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35" name="Shape 1">
            <a:extLst>
              <a:ext uri="{FF2B5EF4-FFF2-40B4-BE49-F238E27FC236}">
                <a16:creationId xmlns:a16="http://schemas.microsoft.com/office/drawing/2014/main" id="{02781668-DEEF-8E57-A86B-8DA5CAB5DA83}"/>
              </a:ext>
            </a:extLst>
          </p:cNvPr>
          <p:cNvSpPr/>
          <p:nvPr/>
        </p:nvSpPr>
        <p:spPr>
          <a:xfrm>
            <a:off x="661492" y="1570038"/>
            <a:ext cx="10869018" cy="3330069"/>
          </a:xfrm>
          <a:prstGeom prst="roundRect">
            <a:avLst>
              <a:gd name="adj" fmla="val 407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36" name="Shape 2">
            <a:extLst>
              <a:ext uri="{FF2B5EF4-FFF2-40B4-BE49-F238E27FC236}">
                <a16:creationId xmlns:a16="http://schemas.microsoft.com/office/drawing/2014/main" id="{49AE9FA0-B385-F36C-3B0A-794CDD83476E}"/>
              </a:ext>
            </a:extLst>
          </p:cNvPr>
          <p:cNvSpPr/>
          <p:nvPr/>
        </p:nvSpPr>
        <p:spPr>
          <a:xfrm>
            <a:off x="667842" y="1576388"/>
            <a:ext cx="10856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9EE778B4-ED6C-B52C-686B-942DB218BDD5}"/>
              </a:ext>
            </a:extLst>
          </p:cNvPr>
          <p:cNvSpPr/>
          <p:nvPr/>
        </p:nvSpPr>
        <p:spPr>
          <a:xfrm>
            <a:off x="857052" y="1696145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時間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50A3BC89-CA12-8331-1A4A-3EEF7C48BC37}"/>
              </a:ext>
            </a:extLst>
          </p:cNvPr>
          <p:cNvSpPr/>
          <p:nvPr/>
        </p:nvSpPr>
        <p:spPr>
          <a:xfrm>
            <a:off x="3574257" y="1696145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對象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Text 5">
            <a:extLst>
              <a:ext uri="{FF2B5EF4-FFF2-40B4-BE49-F238E27FC236}">
                <a16:creationId xmlns:a16="http://schemas.microsoft.com/office/drawing/2014/main" id="{31EB340F-E94A-EA7D-FEE7-B75FEBB484A9}"/>
              </a:ext>
            </a:extLst>
          </p:cNvPr>
          <p:cNvSpPr/>
          <p:nvPr/>
        </p:nvSpPr>
        <p:spPr>
          <a:xfrm>
            <a:off x="5663046" y="1696145"/>
            <a:ext cx="295489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活動項目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Text 6">
            <a:extLst>
              <a:ext uri="{FF2B5EF4-FFF2-40B4-BE49-F238E27FC236}">
                <a16:creationId xmlns:a16="http://schemas.microsoft.com/office/drawing/2014/main" id="{E7A1DC27-0B43-8F68-74E3-A11BBFC0A852}"/>
              </a:ext>
            </a:extLst>
          </p:cNvPr>
          <p:cNvSpPr/>
          <p:nvPr/>
        </p:nvSpPr>
        <p:spPr>
          <a:xfrm>
            <a:off x="9002316" y="1696145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地點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Shape 17">
            <a:extLst>
              <a:ext uri="{FF2B5EF4-FFF2-40B4-BE49-F238E27FC236}">
                <a16:creationId xmlns:a16="http://schemas.microsoft.com/office/drawing/2014/main" id="{A83BB574-51ED-383B-2699-85805229F933}"/>
              </a:ext>
            </a:extLst>
          </p:cNvPr>
          <p:cNvSpPr/>
          <p:nvPr/>
        </p:nvSpPr>
        <p:spPr>
          <a:xfrm>
            <a:off x="680542" y="2149773"/>
            <a:ext cx="10856318" cy="882345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Text 18">
            <a:extLst>
              <a:ext uri="{FF2B5EF4-FFF2-40B4-BE49-F238E27FC236}">
                <a16:creationId xmlns:a16="http://schemas.microsoft.com/office/drawing/2014/main" id="{89CF6929-6C39-B899-1A32-46D005193E07}"/>
              </a:ext>
            </a:extLst>
          </p:cNvPr>
          <p:cNvSpPr/>
          <p:nvPr/>
        </p:nvSpPr>
        <p:spPr>
          <a:xfrm>
            <a:off x="844350" y="242728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09：00～10：50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Text 19">
            <a:extLst>
              <a:ext uri="{FF2B5EF4-FFF2-40B4-BE49-F238E27FC236}">
                <a16:creationId xmlns:a16="http://schemas.microsoft.com/office/drawing/2014/main" id="{08E7E8CC-4ECA-7D91-0946-7562762DF5C7}"/>
              </a:ext>
            </a:extLst>
          </p:cNvPr>
          <p:cNvSpPr/>
          <p:nvPr/>
        </p:nvSpPr>
        <p:spPr>
          <a:xfrm>
            <a:off x="3561555" y="2427280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全體家長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Text 20">
            <a:extLst>
              <a:ext uri="{FF2B5EF4-FFF2-40B4-BE49-F238E27FC236}">
                <a16:creationId xmlns:a16="http://schemas.microsoft.com/office/drawing/2014/main" id="{1DEA00AE-9501-A185-AE55-A4C35A10CCA9}"/>
              </a:ext>
            </a:extLst>
          </p:cNvPr>
          <p:cNvSpPr/>
          <p:nvPr/>
        </p:nvSpPr>
        <p:spPr>
          <a:xfrm>
            <a:off x="5650344" y="2427280"/>
            <a:ext cx="295489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班級座談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Text 21">
            <a:extLst>
              <a:ext uri="{FF2B5EF4-FFF2-40B4-BE49-F238E27FC236}">
                <a16:creationId xmlns:a16="http://schemas.microsoft.com/office/drawing/2014/main" id="{8076951D-A24B-9933-A666-E98F82D6214D}"/>
              </a:ext>
            </a:extLst>
          </p:cNvPr>
          <p:cNvSpPr/>
          <p:nvPr/>
        </p:nvSpPr>
        <p:spPr>
          <a:xfrm>
            <a:off x="8989614" y="242728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各班教室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Shape 22">
            <a:extLst>
              <a:ext uri="{FF2B5EF4-FFF2-40B4-BE49-F238E27FC236}">
                <a16:creationId xmlns:a16="http://schemas.microsoft.com/office/drawing/2014/main" id="{9B826D4F-1783-43F7-5F38-C677C9C0D33B}"/>
              </a:ext>
            </a:extLst>
          </p:cNvPr>
          <p:cNvSpPr/>
          <p:nvPr/>
        </p:nvSpPr>
        <p:spPr>
          <a:xfrm>
            <a:off x="655140" y="3240903"/>
            <a:ext cx="10856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 23">
            <a:extLst>
              <a:ext uri="{FF2B5EF4-FFF2-40B4-BE49-F238E27FC236}">
                <a16:creationId xmlns:a16="http://schemas.microsoft.com/office/drawing/2014/main" id="{90535866-EDF0-BE00-CAB7-F7092079CDE1}"/>
              </a:ext>
            </a:extLst>
          </p:cNvPr>
          <p:cNvSpPr/>
          <p:nvPr/>
        </p:nvSpPr>
        <p:spPr>
          <a:xfrm>
            <a:off x="844350" y="336066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11：00～12：00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 24">
            <a:extLst>
              <a:ext uri="{FF2B5EF4-FFF2-40B4-BE49-F238E27FC236}">
                <a16:creationId xmlns:a16="http://schemas.microsoft.com/office/drawing/2014/main" id="{CBBB6A58-05ED-4B9B-691D-9946195EAEB8}"/>
              </a:ext>
            </a:extLst>
          </p:cNvPr>
          <p:cNvSpPr/>
          <p:nvPr/>
        </p:nvSpPr>
        <p:spPr>
          <a:xfrm>
            <a:off x="3561555" y="3360660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 </a:t>
            </a:r>
            <a:r>
              <a:rPr lang="zh-TW" alt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各班代表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Text 25">
            <a:extLst>
              <a:ext uri="{FF2B5EF4-FFF2-40B4-BE49-F238E27FC236}">
                <a16:creationId xmlns:a16="http://schemas.microsoft.com/office/drawing/2014/main" id="{6DED2EE5-A1A7-D9D5-0C88-BDA2ADD245F7}"/>
              </a:ext>
            </a:extLst>
          </p:cNvPr>
          <p:cNvSpPr/>
          <p:nvPr/>
        </p:nvSpPr>
        <p:spPr>
          <a:xfrm>
            <a:off x="5650344" y="3360660"/>
            <a:ext cx="295489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家長代表大會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Text 26">
            <a:extLst>
              <a:ext uri="{FF2B5EF4-FFF2-40B4-BE49-F238E27FC236}">
                <a16:creationId xmlns:a16="http://schemas.microsoft.com/office/drawing/2014/main" id="{F2E0C181-A1E0-8926-023D-823AE68737B8}"/>
              </a:ext>
            </a:extLst>
          </p:cNvPr>
          <p:cNvSpPr/>
          <p:nvPr/>
        </p:nvSpPr>
        <p:spPr>
          <a:xfrm>
            <a:off x="8989614" y="336066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演藝廳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Shape 27">
            <a:extLst>
              <a:ext uri="{FF2B5EF4-FFF2-40B4-BE49-F238E27FC236}">
                <a16:creationId xmlns:a16="http://schemas.microsoft.com/office/drawing/2014/main" id="{315D360C-C539-D1F1-6B6A-F6E884BC4CEE}"/>
              </a:ext>
            </a:extLst>
          </p:cNvPr>
          <p:cNvSpPr/>
          <p:nvPr/>
        </p:nvSpPr>
        <p:spPr>
          <a:xfrm>
            <a:off x="680542" y="3991621"/>
            <a:ext cx="10856318" cy="91483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Text 28">
            <a:extLst>
              <a:ext uri="{FF2B5EF4-FFF2-40B4-BE49-F238E27FC236}">
                <a16:creationId xmlns:a16="http://schemas.microsoft.com/office/drawing/2014/main" id="{6C53930C-BEBE-F334-A0F5-B8D88275735B}"/>
              </a:ext>
            </a:extLst>
          </p:cNvPr>
          <p:cNvSpPr/>
          <p:nvPr/>
        </p:nvSpPr>
        <p:spPr>
          <a:xfrm>
            <a:off x="869752" y="429404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12：00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Text 29">
            <a:extLst>
              <a:ext uri="{FF2B5EF4-FFF2-40B4-BE49-F238E27FC236}">
                <a16:creationId xmlns:a16="http://schemas.microsoft.com/office/drawing/2014/main" id="{FC1BFBD9-988B-C930-9B9A-BA87637A1FFE}"/>
              </a:ext>
            </a:extLst>
          </p:cNvPr>
          <p:cNvSpPr/>
          <p:nvPr/>
        </p:nvSpPr>
        <p:spPr>
          <a:xfrm>
            <a:off x="3586957" y="4294040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全體家長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Text 30">
            <a:extLst>
              <a:ext uri="{FF2B5EF4-FFF2-40B4-BE49-F238E27FC236}">
                <a16:creationId xmlns:a16="http://schemas.microsoft.com/office/drawing/2014/main" id="{64E7AFCF-2783-58E3-84E5-4A954ACA2F36}"/>
              </a:ext>
            </a:extLst>
          </p:cNvPr>
          <p:cNvSpPr/>
          <p:nvPr/>
        </p:nvSpPr>
        <p:spPr>
          <a:xfrm>
            <a:off x="5675746" y="4294040"/>
            <a:ext cx="295489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散會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Text 31">
            <a:extLst>
              <a:ext uri="{FF2B5EF4-FFF2-40B4-BE49-F238E27FC236}">
                <a16:creationId xmlns:a16="http://schemas.microsoft.com/office/drawing/2014/main" id="{51514ED7-BAD4-AC7F-F910-A99A03E8667D}"/>
              </a:ext>
            </a:extLst>
          </p:cNvPr>
          <p:cNvSpPr/>
          <p:nvPr/>
        </p:nvSpPr>
        <p:spPr>
          <a:xfrm>
            <a:off x="9015016" y="429404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-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Text 32">
            <a:extLst>
              <a:ext uri="{FF2B5EF4-FFF2-40B4-BE49-F238E27FC236}">
                <a16:creationId xmlns:a16="http://schemas.microsoft.com/office/drawing/2014/main" id="{CA18EF46-7EA6-6408-4C34-2149E3EFAB6D}"/>
              </a:ext>
            </a:extLst>
          </p:cNvPr>
          <p:cNvSpPr/>
          <p:nvPr/>
        </p:nvSpPr>
        <p:spPr>
          <a:xfrm>
            <a:off x="667842" y="5322283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請家長依照時間安排參加各項活動，有任何問題歡迎隨時提出，我們將竭誠為您解答。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1655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1286"/>
            <a:ext cx="9144000" cy="571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3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1286"/>
            <a:ext cx="9144000" cy="571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14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50707"/>
            <a:ext cx="9144000" cy="575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28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1286"/>
            <a:ext cx="9144000" cy="571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09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6929" y="655727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分發入學與分科測驗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72009" y="201790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8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分發入學特色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5220" y="2596707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全依考試成績計算，不需面試或繳交備審資料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3498083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為未通過前兩管道學生提供最後升學機會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4399459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適合應試能力強、偏好單一標準評量的學生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028579" y="201790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8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分科測驗科目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18061" y="2595756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共8科，考生可自由選考：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18062" y="3158394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數學甲、數學乙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18062" y="3721032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物理、化學、生物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18062" y="4283670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歷史、地理、公民與社會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3F3595BF-E5E8-5611-F9DC-29128A3F0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735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70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84946" y="2571254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en-US" altLang="zh-TW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升大學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相關考試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56760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417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APCS程式先修檢測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4042966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考試時間：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每年1月、6月及10月，共三次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436542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考試內容：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468788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觀念題：選擇題40題，分兩節，每節60分鐘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1492" y="5010348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實作題：撰寫程式，考試時間150分鐘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61492" y="5332809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適合對象：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有志於資工、資管相關科系的學生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304062" y="356760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417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英語聽力測驗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304062" y="4042966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考試時間</a:t>
            </a: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：</a:t>
            </a: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今年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10/18</a:t>
            </a: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、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12/13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，共兩次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04062" y="436542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測驗內容：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04062" y="468788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語音試題：每題僅播放一次，需快速理解作答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304062" y="5010348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測驗範圍：依高中英文課綱所訂內容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04062" y="5423793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61492" y="6023272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術科考試：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音樂、美術、體育，10-11月報名，1-2月考試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Google Shape;286;p1" descr="磐石校徽">
            <a:extLst>
              <a:ext uri="{FF2B5EF4-FFF2-40B4-BE49-F238E27FC236}">
                <a16:creationId xmlns:a16="http://schemas.microsoft.com/office/drawing/2014/main" id="{ED4932A1-D997-37C8-34F8-C10665EF7C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228" y="2436189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id="{5459327F-7690-F457-8BA4-AC0950F3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318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140527"/>
            <a:ext cx="6297018" cy="143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升學資源指南</a:t>
            </a:r>
            <a:r>
              <a:rPr 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選擇未來的智慧工具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858915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為協助學生和家長掌握重要升學資訊，本簡報將介紹十個實用的升學網站，讓您在選擇未來學習道路時能做出明智的決定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9C560F-F5C3-A258-9786-E931A425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313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8461" y="682509"/>
            <a:ext cx="7163711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興趣測驗 /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大學學系探索量表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結果查詢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534418"/>
            <a:ext cx="5284688" cy="23437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401637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透過專業心理量表評估，了解自己的興趣傾向與適合學系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170" y="1534418"/>
            <a:ext cx="3238500" cy="32321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52170" y="5160781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8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登入資訊</a:t>
            </a:r>
            <a:endParaRPr 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52170" y="5475602"/>
            <a:ext cx="528468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帳號：身份證字號密碼：Sphs+學號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252170" y="5979038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財團法人大學入學考試中心基金會-心理量表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235682D-16F6-86E2-5FD5-DDF5D3B5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544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3764" y="652065"/>
            <a:ext cx="3308846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ColleGo－－18學群介紹</a:t>
            </a:r>
          </a:p>
        </p:txBody>
      </p:sp>
      <p:sp>
        <p:nvSpPr>
          <p:cNvPr id="3" name="Shape 1"/>
          <p:cNvSpPr/>
          <p:nvPr/>
        </p:nvSpPr>
        <p:spPr>
          <a:xfrm>
            <a:off x="66149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79702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全面了解學群特色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702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ColleGo提供18個學群的詳細介紹，包括課程內容、未來發展方向及適合特質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32544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Text 5"/>
          <p:cNvSpPr/>
          <p:nvPr/>
        </p:nvSpPr>
        <p:spPr>
          <a:xfrm>
            <a:off x="446097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探索學系差異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46097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比較同一學群內不同學系的特色，幫助學生找到最適合自己的專業領域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8939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Text 8"/>
          <p:cNvSpPr/>
          <p:nvPr/>
        </p:nvSpPr>
        <p:spPr>
          <a:xfrm>
            <a:off x="812492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互動式學習資源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12492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提供豐富的影片、圖表和說明，讓學生能更立體地認識各學群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07" y="2751183"/>
            <a:ext cx="5284688" cy="2651026"/>
          </a:xfrm>
          <a:prstGeom prst="rect">
            <a:avLst/>
          </a:prstGeom>
        </p:spPr>
      </p:pic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785" y="2751183"/>
            <a:ext cx="3257550" cy="3244850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6237785" y="613424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9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ColleGo!</a:t>
            </a:r>
            <a:endParaRPr lang="en-US" sz="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E5DF97F6-4FCD-761E-85C4-8EEFC8E5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269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6455" y="710009"/>
            <a:ext cx="3637657" cy="413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大學問－－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考招制度資訊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321892"/>
            <a:ext cx="6392268" cy="322044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61492" y="4691162"/>
            <a:ext cx="297657" cy="297657"/>
          </a:xfrm>
          <a:prstGeom prst="roundRect">
            <a:avLst>
              <a:gd name="adj" fmla="val 40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91406" y="4736604"/>
            <a:ext cx="165387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最新升學制度解析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91406" y="5075535"/>
            <a:ext cx="5962353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深入淺出地解釋繁星推薦、申請入學與分發入學等管道的特色與流程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61492" y="5551884"/>
            <a:ext cx="297657" cy="297657"/>
          </a:xfrm>
          <a:prstGeom prst="roundRect">
            <a:avLst>
              <a:gd name="adj" fmla="val 40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91406" y="5597327"/>
            <a:ext cx="165387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大學校系資訊整合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91406" y="5936258"/>
            <a:ext cx="5962353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全台各大學校系的招生名額、錄取門檻等重要數據一目了然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768" y="1321892"/>
            <a:ext cx="2976968" cy="29769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376516" y="4462859"/>
            <a:ext cx="4153992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大學問 - 升大學 找大學問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376516" y="4823421"/>
            <a:ext cx="4153992" cy="773906"/>
          </a:xfrm>
          <a:prstGeom prst="roundRect">
            <a:avLst>
              <a:gd name="adj" fmla="val 153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775" y="5025331"/>
            <a:ext cx="165298" cy="13225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806332" y="4988720"/>
            <a:ext cx="3591918" cy="423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提供第一手升學資訊，包括各校系招生動態、考情分析、選填志願策略等實用內容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756E0B37-8A71-7D08-CA8A-270C0FD7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5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82D3A-DE92-4747-2D22-41FCAC62B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C89E0E1-F4A5-B4B1-3421-B2576FBA7D30}"/>
              </a:ext>
            </a:extLst>
          </p:cNvPr>
          <p:cNvSpPr/>
          <p:nvPr/>
        </p:nvSpPr>
        <p:spPr>
          <a:xfrm>
            <a:off x="834438" y="696525"/>
            <a:ext cx="7573268" cy="561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114學年度第一學期重要行事曆</a:t>
            </a: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BD66BD3-9849-AC71-6DED-BE370A3CAB34}"/>
              </a:ext>
            </a:extLst>
          </p:cNvPr>
          <p:cNvSpPr/>
          <p:nvPr/>
        </p:nvSpPr>
        <p:spPr>
          <a:xfrm>
            <a:off x="661492" y="1672728"/>
            <a:ext cx="5215433" cy="4011315"/>
          </a:xfrm>
          <a:prstGeom prst="roundRect">
            <a:avLst>
              <a:gd name="adj" fmla="val 510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A856B566-A948-810E-DDA1-446098E5975F}"/>
              </a:ext>
            </a:extLst>
          </p:cNvPr>
          <p:cNvSpPr/>
          <p:nvPr/>
        </p:nvSpPr>
        <p:spPr>
          <a:xfrm>
            <a:off x="667842" y="167907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F6E13389-BD71-CAD7-6AE3-56D83C53C26F}"/>
              </a:ext>
            </a:extLst>
          </p:cNvPr>
          <p:cNvSpPr/>
          <p:nvPr/>
        </p:nvSpPr>
        <p:spPr>
          <a:xfrm>
            <a:off x="847428" y="179308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日期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B6369D6D-7FF3-51BB-8B30-A99B0C66C6E7}"/>
              </a:ext>
            </a:extLst>
          </p:cNvPr>
          <p:cNvSpPr/>
          <p:nvPr/>
        </p:nvSpPr>
        <p:spPr>
          <a:xfrm>
            <a:off x="2715865" y="1793081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重要日程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586F57E6-C555-ECBA-B8FB-C6E68FA8B2AD}"/>
              </a:ext>
            </a:extLst>
          </p:cNvPr>
          <p:cNvSpPr/>
          <p:nvPr/>
        </p:nvSpPr>
        <p:spPr>
          <a:xfrm>
            <a:off x="667842" y="2194421"/>
            <a:ext cx="5202733" cy="80268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537BA045-1AC4-305A-DFB9-91DBD3AC8ED0}"/>
              </a:ext>
            </a:extLst>
          </p:cNvPr>
          <p:cNvSpPr/>
          <p:nvPr/>
        </p:nvSpPr>
        <p:spPr>
          <a:xfrm>
            <a:off x="847428" y="230842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114/09/08</a:t>
            </a:r>
            <a:r>
              <a:rPr lang="en-US" altLang="zh-TW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-09</a:t>
            </a:r>
            <a:endParaRPr lang="en-US" sz="2000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strument Sans Medium" pitchFamily="34" charset="-12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571B1240-ED8F-ECED-D9BB-A192084B373E}"/>
              </a:ext>
            </a:extLst>
          </p:cNvPr>
          <p:cNvSpPr/>
          <p:nvPr/>
        </p:nvSpPr>
        <p:spPr>
          <a:xfrm>
            <a:off x="2702875" y="2308424"/>
            <a:ext cx="3155000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普三模考</a:t>
            </a:r>
            <a:r>
              <a:rPr lang="en-US" altLang="zh-TW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#2</a:t>
            </a:r>
            <a:endParaRPr lang="en-US" altLang="zh-TW" sz="2000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50"/>
              </a:lnSpc>
            </a:pP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83C13D4D-AE1C-20EE-8C19-EBA1234DE732}"/>
              </a:ext>
            </a:extLst>
          </p:cNvPr>
          <p:cNvSpPr/>
          <p:nvPr/>
        </p:nvSpPr>
        <p:spPr>
          <a:xfrm>
            <a:off x="667842" y="2997101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9B29D2F2-205C-EC9D-6188-3F55142FAF5E}"/>
              </a:ext>
            </a:extLst>
          </p:cNvPr>
          <p:cNvSpPr/>
          <p:nvPr/>
        </p:nvSpPr>
        <p:spPr>
          <a:xfrm>
            <a:off x="847428" y="311110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altLang="zh-TW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114/10/14-15</a:t>
            </a: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29AED97A-1D5E-5DCC-3BC4-68B271858CFE}"/>
              </a:ext>
            </a:extLst>
          </p:cNvPr>
          <p:cNvSpPr/>
          <p:nvPr/>
        </p:nvSpPr>
        <p:spPr>
          <a:xfrm>
            <a:off x="2702875" y="3111104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endParaRPr lang="en-US" sz="2000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223F2EAE-742C-21CC-7A4D-2091FC017800}"/>
              </a:ext>
            </a:extLst>
          </p:cNvPr>
          <p:cNvSpPr/>
          <p:nvPr/>
        </p:nvSpPr>
        <p:spPr>
          <a:xfrm>
            <a:off x="667842" y="3512443"/>
            <a:ext cx="5202733" cy="511572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12A15E35-84B5-B1C0-A775-8ABA8D61037D}"/>
              </a:ext>
            </a:extLst>
          </p:cNvPr>
          <p:cNvSpPr/>
          <p:nvPr/>
        </p:nvSpPr>
        <p:spPr>
          <a:xfrm>
            <a:off x="667842" y="4082455"/>
            <a:ext cx="5202733" cy="45313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A26819A5-D8E6-31AF-098A-74FE08286A25}"/>
              </a:ext>
            </a:extLst>
          </p:cNvPr>
          <p:cNvSpPr/>
          <p:nvPr/>
        </p:nvSpPr>
        <p:spPr>
          <a:xfrm>
            <a:off x="6321425" y="1672729"/>
            <a:ext cx="5215433" cy="4251772"/>
          </a:xfrm>
          <a:prstGeom prst="roundRect">
            <a:avLst>
              <a:gd name="adj" fmla="val 413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65C0E403-1D63-0E90-30F4-9D1B0DB99FEB}"/>
              </a:ext>
            </a:extLst>
          </p:cNvPr>
          <p:cNvSpPr/>
          <p:nvPr/>
        </p:nvSpPr>
        <p:spPr>
          <a:xfrm>
            <a:off x="6327775" y="167907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98E26882-B289-2CAB-897B-17D1CB18B163}"/>
              </a:ext>
            </a:extLst>
          </p:cNvPr>
          <p:cNvSpPr/>
          <p:nvPr/>
        </p:nvSpPr>
        <p:spPr>
          <a:xfrm>
            <a:off x="6507361" y="179308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日期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72116F69-7A63-09A8-51D1-884443F661DC}"/>
              </a:ext>
            </a:extLst>
          </p:cNvPr>
          <p:cNvSpPr/>
          <p:nvPr/>
        </p:nvSpPr>
        <p:spPr>
          <a:xfrm>
            <a:off x="8418616" y="1793082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重要日程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Shape 23">
            <a:extLst>
              <a:ext uri="{FF2B5EF4-FFF2-40B4-BE49-F238E27FC236}">
                <a16:creationId xmlns:a16="http://schemas.microsoft.com/office/drawing/2014/main" id="{E692F3E4-A674-A388-C6ED-BF24D41BEC88}"/>
              </a:ext>
            </a:extLst>
          </p:cNvPr>
          <p:cNvSpPr/>
          <p:nvPr/>
        </p:nvSpPr>
        <p:spPr>
          <a:xfrm>
            <a:off x="6327775" y="2194421"/>
            <a:ext cx="5202733" cy="51534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A6EFDD6B-AF81-0138-38F3-184148D9D3EB}"/>
              </a:ext>
            </a:extLst>
          </p:cNvPr>
          <p:cNvSpPr/>
          <p:nvPr/>
        </p:nvSpPr>
        <p:spPr>
          <a:xfrm>
            <a:off x="6327775" y="2709764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C1D040E8-B400-7C45-B997-A426B4455EA5}"/>
              </a:ext>
            </a:extLst>
          </p:cNvPr>
          <p:cNvSpPr/>
          <p:nvPr/>
        </p:nvSpPr>
        <p:spPr>
          <a:xfrm>
            <a:off x="6496451" y="2292917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114/12/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13</a:t>
            </a:r>
            <a:endParaRPr 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A412FA3A-BD81-94FC-DCAC-1227DC56E8DB}"/>
              </a:ext>
            </a:extLst>
          </p:cNvPr>
          <p:cNvSpPr/>
          <p:nvPr/>
        </p:nvSpPr>
        <p:spPr>
          <a:xfrm>
            <a:off x="8407706" y="2292918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學測英聽考試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#2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50"/>
              </a:lnSpc>
            </a:pP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8BAC28CB-E0B7-3065-9280-40186542B5CA}"/>
              </a:ext>
            </a:extLst>
          </p:cNvPr>
          <p:cNvSpPr/>
          <p:nvPr/>
        </p:nvSpPr>
        <p:spPr>
          <a:xfrm>
            <a:off x="6327775" y="3225106"/>
            <a:ext cx="5202733" cy="51534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C81D464E-7DCA-6B4F-90E1-7FBE45A06AA8}"/>
              </a:ext>
            </a:extLst>
          </p:cNvPr>
          <p:cNvSpPr/>
          <p:nvPr/>
        </p:nvSpPr>
        <p:spPr>
          <a:xfrm>
            <a:off x="6496451" y="2808259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</a:t>
            </a:r>
            <a:r>
              <a:rPr lang="en-US" altLang="zh-TW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01</a:t>
            </a:r>
            <a:r>
              <a:rPr lang="en-US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/</a:t>
            </a:r>
            <a:r>
              <a:rPr lang="en-US" altLang="zh-TW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05-06</a:t>
            </a:r>
            <a:endParaRPr lang="en-US" sz="2000" dirty="0">
              <a:solidFill>
                <a:srgbClr val="ED17C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id="{138A0594-BF51-1E38-6ECD-6D0A195B4067}"/>
              </a:ext>
            </a:extLst>
          </p:cNvPr>
          <p:cNvSpPr/>
          <p:nvPr/>
        </p:nvSpPr>
        <p:spPr>
          <a:xfrm>
            <a:off x="8407706" y="2808260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期末考</a:t>
            </a:r>
            <a:endParaRPr lang="en-US" sz="2000" dirty="0">
              <a:solidFill>
                <a:srgbClr val="ED17C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id="{BE586B4E-EF81-BD5B-205F-51AAA7637050}"/>
              </a:ext>
            </a:extLst>
          </p:cNvPr>
          <p:cNvSpPr/>
          <p:nvPr/>
        </p:nvSpPr>
        <p:spPr>
          <a:xfrm>
            <a:off x="6327775" y="3740448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194FE527-2A2C-3DB4-6881-37CF0CB5DCB1}"/>
              </a:ext>
            </a:extLst>
          </p:cNvPr>
          <p:cNvSpPr/>
          <p:nvPr/>
        </p:nvSpPr>
        <p:spPr>
          <a:xfrm>
            <a:off x="6496451" y="3323602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115/01/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09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CB282141-6254-6B3F-AC4D-A2B063A73C63}"/>
              </a:ext>
            </a:extLst>
          </p:cNvPr>
          <p:cNvSpPr/>
          <p:nvPr/>
        </p:nvSpPr>
        <p:spPr>
          <a:xfrm>
            <a:off x="8407706" y="3323603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考前祈福禮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Shape 35">
            <a:extLst>
              <a:ext uri="{FF2B5EF4-FFF2-40B4-BE49-F238E27FC236}">
                <a16:creationId xmlns:a16="http://schemas.microsoft.com/office/drawing/2014/main" id="{97ED5E8E-9D2E-C298-CC87-8B7CD83E9539}"/>
              </a:ext>
            </a:extLst>
          </p:cNvPr>
          <p:cNvSpPr/>
          <p:nvPr/>
        </p:nvSpPr>
        <p:spPr>
          <a:xfrm>
            <a:off x="6327775" y="4255790"/>
            <a:ext cx="5202733" cy="57467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C7FFC98B-CE66-A771-B11A-DE73F4249471}"/>
              </a:ext>
            </a:extLst>
          </p:cNvPr>
          <p:cNvSpPr/>
          <p:nvPr/>
        </p:nvSpPr>
        <p:spPr>
          <a:xfrm>
            <a:off x="6507361" y="4369792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115/1/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17-19</a:t>
            </a:r>
            <a:endParaRPr 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15E40A8C-D790-D303-EF9A-A82764974720}"/>
              </a:ext>
            </a:extLst>
          </p:cNvPr>
          <p:cNvSpPr/>
          <p:nvPr/>
        </p:nvSpPr>
        <p:spPr>
          <a:xfrm>
            <a:off x="8418616" y="4369792"/>
            <a:ext cx="3113214" cy="567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學測考試</a:t>
            </a:r>
            <a:endParaRPr 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Shape 38">
            <a:extLst>
              <a:ext uri="{FF2B5EF4-FFF2-40B4-BE49-F238E27FC236}">
                <a16:creationId xmlns:a16="http://schemas.microsoft.com/office/drawing/2014/main" id="{79742448-2FB8-0541-B1AE-EAF9B6EFA576}"/>
              </a:ext>
            </a:extLst>
          </p:cNvPr>
          <p:cNvSpPr/>
          <p:nvPr/>
        </p:nvSpPr>
        <p:spPr>
          <a:xfrm>
            <a:off x="6327775" y="484025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Text 39">
            <a:extLst>
              <a:ext uri="{FF2B5EF4-FFF2-40B4-BE49-F238E27FC236}">
                <a16:creationId xmlns:a16="http://schemas.microsoft.com/office/drawing/2014/main" id="{C6220740-DA92-2D67-6AE7-ED251598C5D6}"/>
              </a:ext>
            </a:extLst>
          </p:cNvPr>
          <p:cNvSpPr/>
          <p:nvPr/>
        </p:nvSpPr>
        <p:spPr>
          <a:xfrm>
            <a:off x="6507361" y="495426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115/1/20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Text 40">
            <a:extLst>
              <a:ext uri="{FF2B5EF4-FFF2-40B4-BE49-F238E27FC236}">
                <a16:creationId xmlns:a16="http://schemas.microsoft.com/office/drawing/2014/main" id="{86B87DC0-107D-1098-B893-05CE09AE1FEA}"/>
              </a:ext>
            </a:extLst>
          </p:cNvPr>
          <p:cNvSpPr/>
          <p:nvPr/>
        </p:nvSpPr>
        <p:spPr>
          <a:xfrm>
            <a:off x="8418616" y="4954262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休業式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2">
            <a:extLst>
              <a:ext uri="{FF2B5EF4-FFF2-40B4-BE49-F238E27FC236}">
                <a16:creationId xmlns:a16="http://schemas.microsoft.com/office/drawing/2014/main" id="{CDED0D94-BC67-5D3F-07A9-4026C1520352}"/>
              </a:ext>
            </a:extLst>
          </p:cNvPr>
          <p:cNvSpPr/>
          <p:nvPr/>
        </p:nvSpPr>
        <p:spPr>
          <a:xfrm>
            <a:off x="654852" y="4548338"/>
            <a:ext cx="5202733" cy="561182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1AD5DDD9-4416-9AEC-9088-DCF6395B0281}"/>
              </a:ext>
            </a:extLst>
          </p:cNvPr>
          <p:cNvSpPr/>
          <p:nvPr/>
        </p:nvSpPr>
        <p:spPr>
          <a:xfrm>
            <a:off x="834438" y="4134806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</a:t>
            </a:r>
            <a:r>
              <a:rPr lang="en-US" altLang="zh-TW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10</a:t>
            </a:r>
            <a:r>
              <a:rPr lang="en-US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/</a:t>
            </a:r>
            <a:r>
              <a:rPr lang="en-US" altLang="zh-TW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29</a:t>
            </a:r>
            <a:r>
              <a:rPr lang="en-US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-</a:t>
            </a:r>
            <a:r>
              <a:rPr lang="en-US" altLang="zh-TW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30</a:t>
            </a:r>
            <a:endParaRPr lang="en-US" sz="2000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Text 14">
            <a:extLst>
              <a:ext uri="{FF2B5EF4-FFF2-40B4-BE49-F238E27FC236}">
                <a16:creationId xmlns:a16="http://schemas.microsoft.com/office/drawing/2014/main" id="{99E07BA4-99EC-40BD-EB06-D09D729AEF68}"/>
              </a:ext>
            </a:extLst>
          </p:cNvPr>
          <p:cNvSpPr/>
          <p:nvPr/>
        </p:nvSpPr>
        <p:spPr>
          <a:xfrm>
            <a:off x="2702875" y="4134805"/>
            <a:ext cx="3155000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普</a:t>
            </a:r>
            <a:r>
              <a:rPr lang="zh-TW" altLang="en-US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三</a:t>
            </a:r>
            <a:r>
              <a:rPr lang="en-US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模考</a:t>
            </a:r>
            <a:r>
              <a:rPr lang="en-US" altLang="zh-TW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#3</a:t>
            </a:r>
            <a:endParaRPr lang="en-US" sz="2000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strument Sans Medium" pitchFamily="34" charset="-120"/>
            </a:endParaRPr>
          </a:p>
        </p:txBody>
      </p:sp>
      <p:sp>
        <p:nvSpPr>
          <p:cNvPr id="44" name="Shape 15">
            <a:extLst>
              <a:ext uri="{FF2B5EF4-FFF2-40B4-BE49-F238E27FC236}">
                <a16:creationId xmlns:a16="http://schemas.microsoft.com/office/drawing/2014/main" id="{284BEC58-7A69-9DAC-3025-CD7B77E6820A}"/>
              </a:ext>
            </a:extLst>
          </p:cNvPr>
          <p:cNvSpPr/>
          <p:nvPr/>
        </p:nvSpPr>
        <p:spPr>
          <a:xfrm>
            <a:off x="654852" y="5168700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Text 16">
            <a:extLst>
              <a:ext uri="{FF2B5EF4-FFF2-40B4-BE49-F238E27FC236}">
                <a16:creationId xmlns:a16="http://schemas.microsoft.com/office/drawing/2014/main" id="{0F2FCE23-86F0-0C23-B10D-B5C9800E1046}"/>
              </a:ext>
            </a:extLst>
          </p:cNvPr>
          <p:cNvSpPr/>
          <p:nvPr/>
        </p:nvSpPr>
        <p:spPr>
          <a:xfrm>
            <a:off x="834438" y="4755168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</a:t>
            </a:r>
            <a:r>
              <a:rPr lang="en-US" altLang="zh-TW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12</a:t>
            </a:r>
            <a:r>
              <a:rPr lang="en-US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/</a:t>
            </a:r>
            <a:r>
              <a:rPr lang="en-US" altLang="zh-TW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03</a:t>
            </a:r>
            <a:r>
              <a:rPr lang="en-US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-</a:t>
            </a:r>
            <a:r>
              <a:rPr lang="en-US" altLang="zh-TW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04</a:t>
            </a:r>
            <a:endParaRPr lang="en-US" sz="2000" dirty="0">
              <a:solidFill>
                <a:srgbClr val="ED17C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Text 17">
            <a:extLst>
              <a:ext uri="{FF2B5EF4-FFF2-40B4-BE49-F238E27FC236}">
                <a16:creationId xmlns:a16="http://schemas.microsoft.com/office/drawing/2014/main" id="{92B481DE-4213-F391-CCB3-3812CA622915}"/>
              </a:ext>
            </a:extLst>
          </p:cNvPr>
          <p:cNvSpPr/>
          <p:nvPr/>
        </p:nvSpPr>
        <p:spPr>
          <a:xfrm>
            <a:off x="2702875" y="4755168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第</a:t>
            </a:r>
            <a:r>
              <a:rPr lang="zh-TW" altLang="en-US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二</a:t>
            </a:r>
            <a:r>
              <a:rPr lang="en-US" sz="2000" dirty="0" err="1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次段考</a:t>
            </a:r>
            <a:endParaRPr lang="en-US" sz="2000" dirty="0">
              <a:solidFill>
                <a:srgbClr val="ED17C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 16">
            <a:extLst>
              <a:ext uri="{FF2B5EF4-FFF2-40B4-BE49-F238E27FC236}">
                <a16:creationId xmlns:a16="http://schemas.microsoft.com/office/drawing/2014/main" id="{ED7E6EBB-B856-DEBE-3EFC-8A1CAC5EB2BD}"/>
              </a:ext>
            </a:extLst>
          </p:cNvPr>
          <p:cNvSpPr/>
          <p:nvPr/>
        </p:nvSpPr>
        <p:spPr>
          <a:xfrm>
            <a:off x="860128" y="3609343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114/10/1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8</a:t>
            </a:r>
            <a:endParaRPr 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Text 17">
            <a:extLst>
              <a:ext uri="{FF2B5EF4-FFF2-40B4-BE49-F238E27FC236}">
                <a16:creationId xmlns:a16="http://schemas.microsoft.com/office/drawing/2014/main" id="{ED6AE53B-FA2B-290D-8DA0-B1B25E6E90B3}"/>
              </a:ext>
            </a:extLst>
          </p:cNvPr>
          <p:cNvSpPr/>
          <p:nvPr/>
        </p:nvSpPr>
        <p:spPr>
          <a:xfrm>
            <a:off x="2702875" y="3609343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學測英聽考試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#1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50"/>
              </a:lnSpc>
            </a:pP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Shape 35">
            <a:extLst>
              <a:ext uri="{FF2B5EF4-FFF2-40B4-BE49-F238E27FC236}">
                <a16:creationId xmlns:a16="http://schemas.microsoft.com/office/drawing/2014/main" id="{0694C240-71B9-7CB3-C9FF-62918CE21D27}"/>
              </a:ext>
            </a:extLst>
          </p:cNvPr>
          <p:cNvSpPr/>
          <p:nvPr/>
        </p:nvSpPr>
        <p:spPr>
          <a:xfrm>
            <a:off x="6340475" y="5349825"/>
            <a:ext cx="5202733" cy="57467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Text 39">
            <a:extLst>
              <a:ext uri="{FF2B5EF4-FFF2-40B4-BE49-F238E27FC236}">
                <a16:creationId xmlns:a16="http://schemas.microsoft.com/office/drawing/2014/main" id="{73F04BE1-040C-83B0-9CFF-EF65F5087161}"/>
              </a:ext>
            </a:extLst>
          </p:cNvPr>
          <p:cNvSpPr/>
          <p:nvPr/>
        </p:nvSpPr>
        <p:spPr>
          <a:xfrm>
            <a:off x="6507361" y="5493495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115/1/21-23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Text 40">
            <a:extLst>
              <a:ext uri="{FF2B5EF4-FFF2-40B4-BE49-F238E27FC236}">
                <a16:creationId xmlns:a16="http://schemas.microsoft.com/office/drawing/2014/main" id="{10B2B0C2-3295-EB49-930C-1B5DE0974F65}"/>
              </a:ext>
            </a:extLst>
          </p:cNvPr>
          <p:cNvSpPr/>
          <p:nvPr/>
        </p:nvSpPr>
        <p:spPr>
          <a:xfrm>
            <a:off x="8418616" y="5493496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補114-2課程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Text 24">
            <a:extLst>
              <a:ext uri="{FF2B5EF4-FFF2-40B4-BE49-F238E27FC236}">
                <a16:creationId xmlns:a16="http://schemas.microsoft.com/office/drawing/2014/main" id="{BB3F4A4A-E97A-0024-BA55-476B268229DB}"/>
              </a:ext>
            </a:extLst>
          </p:cNvPr>
          <p:cNvSpPr/>
          <p:nvPr/>
        </p:nvSpPr>
        <p:spPr>
          <a:xfrm>
            <a:off x="834438" y="5224823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114/12/</a:t>
            </a:r>
            <a:r>
              <a:rPr lang="en-US" altLang="zh-TW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09-10</a:t>
            </a:r>
            <a:endParaRPr lang="en-US" sz="2000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Text 25">
            <a:extLst>
              <a:ext uri="{FF2B5EF4-FFF2-40B4-BE49-F238E27FC236}">
                <a16:creationId xmlns:a16="http://schemas.microsoft.com/office/drawing/2014/main" id="{D4E4AE1C-3B40-822D-6A5D-8E3E030578C5}"/>
              </a:ext>
            </a:extLst>
          </p:cNvPr>
          <p:cNvSpPr/>
          <p:nvPr/>
        </p:nvSpPr>
        <p:spPr>
          <a:xfrm>
            <a:off x="2702875" y="5224824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altLang="zh-TW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普</a:t>
            </a:r>
            <a:r>
              <a:rPr lang="zh-TW" altLang="en-US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三</a:t>
            </a:r>
            <a:r>
              <a:rPr lang="en-US" altLang="zh-TW" sz="2000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模考#4</a:t>
            </a:r>
          </a:p>
        </p:txBody>
      </p:sp>
      <p:sp>
        <p:nvSpPr>
          <p:cNvPr id="56" name="Text 33">
            <a:extLst>
              <a:ext uri="{FF2B5EF4-FFF2-40B4-BE49-F238E27FC236}">
                <a16:creationId xmlns:a16="http://schemas.microsoft.com/office/drawing/2014/main" id="{AA3717F7-09A7-9E83-E3AF-763685109D0A}"/>
              </a:ext>
            </a:extLst>
          </p:cNvPr>
          <p:cNvSpPr/>
          <p:nvPr/>
        </p:nvSpPr>
        <p:spPr>
          <a:xfrm>
            <a:off x="6496451" y="386978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115/01/16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Text 34">
            <a:extLst>
              <a:ext uri="{FF2B5EF4-FFF2-40B4-BE49-F238E27FC236}">
                <a16:creationId xmlns:a16="http://schemas.microsoft.com/office/drawing/2014/main" id="{D50D1238-F820-7BF9-8780-93D03E1557A1}"/>
              </a:ext>
            </a:extLst>
          </p:cNvPr>
          <p:cNvSpPr/>
          <p:nvPr/>
        </p:nvSpPr>
        <p:spPr>
          <a:xfrm>
            <a:off x="8407706" y="3869785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輔導課結束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5B35B8F7-4A57-3F32-8B7C-1764D936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53" name="Text 37">
            <a:extLst>
              <a:ext uri="{FF2B5EF4-FFF2-40B4-BE49-F238E27FC236}">
                <a16:creationId xmlns:a16="http://schemas.microsoft.com/office/drawing/2014/main" id="{15E40A8C-D790-D303-EF9A-A82764974720}"/>
              </a:ext>
            </a:extLst>
          </p:cNvPr>
          <p:cNvSpPr/>
          <p:nvPr/>
        </p:nvSpPr>
        <p:spPr>
          <a:xfrm>
            <a:off x="2723768" y="3123856"/>
            <a:ext cx="3113214" cy="567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ED17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第一次段考</a:t>
            </a:r>
            <a:endParaRPr lang="en-US" sz="2000" dirty="0">
              <a:solidFill>
                <a:srgbClr val="ED17C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strument Sans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8688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00483" y="682597"/>
            <a:ext cx="4378722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學測數AB/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分科數甲乙-參採查詢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83" y="1643532"/>
            <a:ext cx="5284688" cy="318105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161" y="1643532"/>
            <a:ext cx="2393066" cy="239306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491161" y="4463779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8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功能特色</a:t>
            </a:r>
            <a:endParaRPr 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2"/>
          <p:cNvSpPr/>
          <p:nvPr/>
        </p:nvSpPr>
        <p:spPr>
          <a:xfrm>
            <a:off x="6491161" y="4778600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精確查詢各校系對數學考科的參採要求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3"/>
          <p:cNvSpPr/>
          <p:nvPr/>
        </p:nvSpPr>
        <p:spPr>
          <a:xfrm>
            <a:off x="6491161" y="5192938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按照數學考科類別分類呈現相關校系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491161" y="5607276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提供多種篩選條件，快速找到符合條件的校系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491161" y="602161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大學繁星推薦、申請入學、分發入學參採數學考科查詢系統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90E3CFA-7870-F3FB-71FA-C991FE95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150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6024" y="713879"/>
            <a:ext cx="3071614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學習歷程參採重點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277342"/>
            <a:ext cx="307082" cy="3070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校系參採項目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2076261"/>
            <a:ext cx="352067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詳細列出各校系重視的學習歷程項目，包括課程學習成果、多元表現等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661" y="1277342"/>
            <a:ext cx="307082" cy="3070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35661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學習準備方向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335661" y="2076261"/>
            <a:ext cx="352067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提供校系期待的學習準備建議，幫助學生有針對性地發展個人特色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831" y="1277342"/>
            <a:ext cx="307082" cy="30708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09831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評分標準參考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009831" y="2076261"/>
            <a:ext cx="3520678" cy="196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了解各校系如何評分學習歷程，掌握製作檔案的重點與方向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2" y="2672854"/>
            <a:ext cx="5284688" cy="3399135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169" y="2672853"/>
            <a:ext cx="2538539" cy="257299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45822" y="5482431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學習準備建議方向查詢-招聯會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64261B28-F1BA-D7E6-07D9-1A996811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5727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4373" y="639614"/>
            <a:ext cx="6298704" cy="529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University TW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歷屆成績資料整理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82" y="1409122"/>
            <a:ext cx="5230118" cy="26466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5882" y="4331115"/>
            <a:ext cx="2509143" cy="559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5年+</a:t>
            </a:r>
            <a:endParaRPr lang="en-US" sz="437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61145" y="5102242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歷屆資料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5882" y="5536424"/>
            <a:ext cx="2509143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收錄近五年以上的各校系錄取分數與排名變化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586857" y="4331115"/>
            <a:ext cx="2509143" cy="559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1000+</a:t>
            </a:r>
            <a:endParaRPr lang="en-US" sz="437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782120" y="5102242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校系覆蓋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3586857" y="5536424"/>
            <a:ext cx="2509143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涵蓋全台灣上千個大學校系的完整招生資訊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314" y="1630356"/>
            <a:ext cx="2644992" cy="262915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961882" y="4428975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特色功能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961882" y="4863156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歷年最低錄取分數趨勢分析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961882" y="5193455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同分參酌順序一目了然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6961882" y="5523755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志願序模擬與推薦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6961882" y="5947320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University TW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7B9ED54C-9A63-35DF-526B-BBE95DB5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198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6952" y="660501"/>
            <a:ext cx="5985371" cy="360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IOH－－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學長姐分享選擇這條路可能會發生的事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3" y="1150442"/>
            <a:ext cx="6457851" cy="343118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713" y="4711303"/>
            <a:ext cx="3171329" cy="919957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8013" y="4711303"/>
            <a:ext cx="50800" cy="919957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86706" y="4839196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真實學習經驗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6706" y="5134471"/>
            <a:ext cx="2877443" cy="368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來自各大學校系的學長姐分享真實的學習經驗，包括課程難度、教學風格、考試方式等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907235" y="4711303"/>
            <a:ext cx="3171329" cy="919957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3894534" y="4711303"/>
            <a:ext cx="50800" cy="919957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73228" y="4839196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生活與實習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73228" y="5134471"/>
            <a:ext cx="2877443" cy="368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了解不同學校的校園生活、社團活動、實習機會以及就業出路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0713" y="5746453"/>
            <a:ext cx="6457851" cy="735508"/>
          </a:xfrm>
          <a:prstGeom prst="roundRect">
            <a:avLst>
              <a:gd name="adj" fmla="val 8288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08013" y="5746453"/>
            <a:ext cx="50800" cy="735508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86706" y="5874345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選擇指引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86706" y="6169620"/>
            <a:ext cx="6163965" cy="18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提供選擇學校和科系的建議與反思，幫助學生避免常見的選擇錯誤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99" y="1150442"/>
            <a:ext cx="3282950" cy="3270250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7366100" y="4550370"/>
            <a:ext cx="4211439" cy="18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IOH 開放個人經驗平台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7366100" y="4864496"/>
            <a:ext cx="4211439" cy="638869"/>
          </a:xfrm>
          <a:prstGeom prst="roundRect">
            <a:avLst>
              <a:gd name="adj" fmla="val 21190"/>
            </a:avLst>
          </a:prstGeom>
          <a:solidFill>
            <a:srgbClr val="B5DAFC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293" y="5041007"/>
            <a:ext cx="144066" cy="115193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7740551" y="5008464"/>
            <a:ext cx="3721794" cy="184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超過2,000位學長姐的經驗分享，涵蓋國內外近百所大學的各個科系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id="{1606959F-0257-9714-883A-573559CF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893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336" y="654151"/>
            <a:ext cx="5655568" cy="37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104升學地圖－－畢業後的生活 (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薪水工作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" y="1204913"/>
            <a:ext cx="5298678" cy="25682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0082" y="3909020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實用數據分析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50082" y="4293791"/>
            <a:ext cx="4827290" cy="150912"/>
          </a:xfrm>
          <a:prstGeom prst="roundRect">
            <a:avLst>
              <a:gd name="adj" fmla="val 72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3"/>
          <p:cNvSpPr/>
          <p:nvPr/>
        </p:nvSpPr>
        <p:spPr>
          <a:xfrm>
            <a:off x="650082" y="4293791"/>
            <a:ext cx="4827290" cy="150912"/>
          </a:xfrm>
          <a:prstGeom prst="roundRect">
            <a:avLst>
              <a:gd name="adj" fmla="val 72007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4"/>
          <p:cNvSpPr/>
          <p:nvPr/>
        </p:nvSpPr>
        <p:spPr>
          <a:xfrm>
            <a:off x="5567859" y="4293791"/>
            <a:ext cx="380901" cy="150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167"/>
              </a:lnSpc>
            </a:pPr>
            <a:r>
              <a:rPr lang="en-US" sz="116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100%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082" y="4595515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薪資透明度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082" y="4904781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各學系畢業生的起薪、五年後薪資變化一目了然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50082" y="5460107"/>
            <a:ext cx="4925517" cy="150912"/>
          </a:xfrm>
          <a:prstGeom prst="roundRect">
            <a:avLst>
              <a:gd name="adj" fmla="val 72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Shape 8"/>
          <p:cNvSpPr/>
          <p:nvPr/>
        </p:nvSpPr>
        <p:spPr>
          <a:xfrm>
            <a:off x="650082" y="5460107"/>
            <a:ext cx="3694113" cy="150912"/>
          </a:xfrm>
          <a:prstGeom prst="roundRect">
            <a:avLst>
              <a:gd name="adj" fmla="val 72007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9"/>
          <p:cNvSpPr/>
          <p:nvPr/>
        </p:nvSpPr>
        <p:spPr>
          <a:xfrm>
            <a:off x="5666086" y="5460107"/>
            <a:ext cx="282674" cy="150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167"/>
              </a:lnSpc>
            </a:pPr>
            <a:r>
              <a:rPr lang="en-US" sz="116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75%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0082" y="5761832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就業趨勢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0082" y="6071096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了解各科系畢業生常見的就業方向與產業分布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90" y="1204912"/>
            <a:ext cx="2704107" cy="270410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243242" y="4336057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特色功能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6243242" y="4645322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學系與職業間的關聯性分析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6243242" y="4880670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畢業生職涯發展路徑圖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6243242" y="5116016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不同產業的需求趨勢預測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6243242" y="5417840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104升學就業地圖－了解畢業出路的第一選擇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id="{3E327DD7-1B4B-7547-663E-E989A3E5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661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47205" y="2840732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學習歷程網站介紹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714850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協助您的孩子規劃未來，記錄成長足跡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931CB36-EB08-71EE-6989-595EDA14EEF4}"/>
              </a:ext>
            </a:extLst>
          </p:cNvPr>
          <p:cNvSpPr/>
          <p:nvPr/>
        </p:nvSpPr>
        <p:spPr>
          <a:xfrm>
            <a:off x="72736" y="394855"/>
            <a:ext cx="904009" cy="110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3A6476-F51C-E9A3-09E4-49CAE415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435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74265" y="677713"/>
            <a:ext cx="6024662" cy="50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作伙學！－－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學檔介紹、成果展示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521122"/>
            <a:ext cx="5238552" cy="32237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4925517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作伙學平台提供學生完整的學習歷程檔案建置功能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307" y="1521123"/>
            <a:ext cx="3755628" cy="37556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98307" y="5457428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系統化整理學習成果，展現孩子的成長軌跡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98307" y="5858967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作伙學官方網站 (108epo.com)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45941D6B-AAAB-E626-EF28-D07B05AA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189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8137" y="695622"/>
            <a:ext cx="5157490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Yory優歷－－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學檔模板參考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93799" y="1341884"/>
            <a:ext cx="5101828" cy="3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500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只需註冊即可免費使用，不一定要花錢買方案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094508"/>
            <a:ext cx="6355358" cy="307270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1492" y="5358507"/>
            <a:ext cx="635535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提供多種精美模板，讓孩子的學習歷程更具吸引力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132" y="2094508"/>
            <a:ext cx="3604419" cy="36044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03050" y="5698927"/>
            <a:ext cx="409862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首頁｜Yory優歷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2FAE39FF-2D47-B4D7-05D4-4221DD48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928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981994"/>
            <a:ext cx="6297018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親職日-家庭教育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495128" y="3364111"/>
            <a:ext cx="4913114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2958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教養孩童，使他走當行的道，</a:t>
            </a:r>
            <a:endParaRPr lang="en-US" sz="29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44960" y="4120058"/>
            <a:ext cx="6013549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2958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就是到老他也不偏離。（箴言22：6）</a:t>
            </a:r>
            <a:endParaRPr lang="en-US" sz="29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61492" y="3080644"/>
            <a:ext cx="25400" cy="1795363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918437-FF36-0058-F13F-7EBF80E03E62}"/>
              </a:ext>
            </a:extLst>
          </p:cNvPr>
          <p:cNvSpPr/>
          <p:nvPr/>
        </p:nvSpPr>
        <p:spPr>
          <a:xfrm>
            <a:off x="72736" y="394855"/>
            <a:ext cx="904009" cy="110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066E705-87BF-2C50-AFBE-FC974152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381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9575" y="708322"/>
            <a:ext cx="3997523" cy="499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青少年溝通的挑戰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21804" y="1387872"/>
            <a:ext cx="5275858" cy="299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為什麼孩子常常講「不知道」、「沒事」、「還好」？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21805" y="1847453"/>
            <a:ext cx="5845969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根據陳志恆諮商心理師的專業見解，青少年透過簡短回應傳達的可能是：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21805" y="2283222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Text 4"/>
          <p:cNvSpPr/>
          <p:nvPr/>
        </p:nvSpPr>
        <p:spPr>
          <a:xfrm>
            <a:off x="781645" y="2443064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拒絕溝通</a:t>
            </a:r>
            <a:endParaRPr 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1645" y="2852738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孩子可能覺得父母的問題過於侵入性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21805" y="3428306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781645" y="3588147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保護自我</a:t>
            </a:r>
            <a:endParaRPr lang="en-US" sz="1600" b="1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1645" y="3997821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害怕表達真實想法會招來批評或責備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21805" y="4573389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10"/>
          <p:cNvSpPr/>
          <p:nvPr/>
        </p:nvSpPr>
        <p:spPr>
          <a:xfrm>
            <a:off x="781645" y="4733231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獨立需求</a:t>
            </a:r>
            <a:endParaRPr lang="en-US" sz="1600" b="1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81645" y="5142905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青少年正嘗試建立自我界限與獨立性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>
            <a:hlinkClick r:id="rId4"/>
          </p:cNvPr>
          <p:cNvSpPr/>
          <p:nvPr/>
        </p:nvSpPr>
        <p:spPr>
          <a:xfrm>
            <a:off x="6627614" y="5558632"/>
            <a:ext cx="471219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青少年是家長最頭痛的年紀，溝通障礙常讓雙方陷入困境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線上媒體 16" title="為什麼孩子常常講不知道、沒事、還好？因為他不想跟你溝通｜專訪陳志恆諮商心理師">
            <a:hlinkClick r:id="" action="ppaction://media"/>
            <a:extLst>
              <a:ext uri="{FF2B5EF4-FFF2-40B4-BE49-F238E27FC236}">
                <a16:creationId xmlns:a16="http://schemas.microsoft.com/office/drawing/2014/main" id="{FA046D61-D740-F1C5-0E7E-4FA487EC42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627614" y="2318096"/>
            <a:ext cx="5384329" cy="3039768"/>
          </a:xfrm>
          <a:prstGeom prst="rect">
            <a:avLst/>
          </a:prstGeom>
        </p:spPr>
      </p:pic>
      <p:sp>
        <p:nvSpPr>
          <p:cNvPr id="18" name="動作按鈕: 影片 17">
            <a:hlinkClick r:id="rId6" highlightClick="1"/>
            <a:extLst>
              <a:ext uri="{FF2B5EF4-FFF2-40B4-BE49-F238E27FC236}">
                <a16:creationId xmlns:a16="http://schemas.microsoft.com/office/drawing/2014/main" id="{6A6BA7A5-BA3D-AD49-99B8-337F806FC7CD}"/>
              </a:ext>
            </a:extLst>
          </p:cNvPr>
          <p:cNvSpPr/>
          <p:nvPr/>
        </p:nvSpPr>
        <p:spPr>
          <a:xfrm>
            <a:off x="9060005" y="5922818"/>
            <a:ext cx="519545" cy="477982"/>
          </a:xfrm>
          <a:prstGeom prst="actionButtonMovi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9CB23004-CA6B-996E-E75F-F2DF255C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9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59000" contrast="-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60788"/>
            <a:ext cx="91440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導師的叮嚀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468000">
              <a:lnSpc>
                <a:spcPts val="3600"/>
              </a:lnSpc>
              <a:spcBef>
                <a:spcPts val="1200"/>
              </a:spcBef>
              <a:buNone/>
            </a:pP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本學期課餘安排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marL="389250" indent="-514350">
              <a:lnSpc>
                <a:spcPts val="3600"/>
              </a:lnSpc>
              <a:spcBef>
                <a:spcPts val="1200"/>
              </a:spcBef>
              <a:buFont typeface="Arial" pitchFamily="34" charset="0"/>
              <a:buAutoNum type="arabicPeriod"/>
            </a:pP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學測班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一、三、四、六上午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89250" indent="-514350">
              <a:lnSpc>
                <a:spcPts val="3600"/>
              </a:lnSpc>
              <a:spcBef>
                <a:spcPts val="1200"/>
              </a:spcBef>
              <a:buAutoNum type="arabicPeriod"/>
            </a:pP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週一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週四晚間自習班</a:t>
            </a:r>
            <a:endParaRPr lang="en-US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lnSpc>
                <a:spcPts val="3600"/>
              </a:lnSpc>
              <a:spcBef>
                <a:spcPts val="1200"/>
              </a:spcBef>
              <a:buNone/>
            </a:pPr>
            <a:endParaRPr lang="en-US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468000">
              <a:lnSpc>
                <a:spcPts val="3600"/>
              </a:lnSpc>
              <a:spcBef>
                <a:spcPts val="1200"/>
              </a:spcBef>
              <a:buNone/>
            </a:pP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若無自行安排，請鼓勵孩子留校讀書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511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1644" y="704950"/>
            <a:ext cx="661471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孩子拒絕和你溝通，該怎麼辦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2" y="1810643"/>
            <a:ext cx="3167281" cy="7560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50504" y="275570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帶著好奇心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50503" y="3164384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以開放而非審判的態度接近孩子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668" y="1810643"/>
            <a:ext cx="3167281" cy="7560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03680" y="275570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不帶期待與情緒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003680" y="3164384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避免批評、質疑或過度期待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2" y="3655814"/>
            <a:ext cx="3167281" cy="7560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50504" y="460087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聆聽感受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50503" y="5009556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理解孩子行為背後的真正信息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668" y="3655814"/>
            <a:ext cx="3167281" cy="75604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003680" y="460087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建立信任關係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4003680" y="5009556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持續而耐心地維持開放的溝通管道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850503" y="5758460"/>
            <a:ext cx="4677461" cy="394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透過關注和耐心，我們能重新開啟與孩子的對話之門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線上媒體 15" title="『孩子拒絕和你溝通，該怎麼辦？』教你如何與小孩對話！{{對話的力量}}｜薩提爾的親子對話｜溝通 ｜溝通技巧｜溝通方法">
            <a:hlinkClick r:id="" action="ppaction://media"/>
            <a:extLst>
              <a:ext uri="{FF2B5EF4-FFF2-40B4-BE49-F238E27FC236}">
                <a16:creationId xmlns:a16="http://schemas.microsoft.com/office/drawing/2014/main" id="{F7F1D22B-B984-8415-9507-D987214623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7156856" y="1783529"/>
            <a:ext cx="4990351" cy="2817344"/>
          </a:xfrm>
          <a:prstGeom prst="rect">
            <a:avLst/>
          </a:prstGeom>
        </p:spPr>
      </p:pic>
      <p:sp>
        <p:nvSpPr>
          <p:cNvPr id="17" name="動作按鈕: 影片 16">
            <a:hlinkClick r:id="rId9" highlightClick="1"/>
            <a:extLst>
              <a:ext uri="{FF2B5EF4-FFF2-40B4-BE49-F238E27FC236}">
                <a16:creationId xmlns:a16="http://schemas.microsoft.com/office/drawing/2014/main" id="{BCB776CA-0035-0979-28CF-15E3F0C1C95A}"/>
              </a:ext>
            </a:extLst>
          </p:cNvPr>
          <p:cNvSpPr/>
          <p:nvPr/>
        </p:nvSpPr>
        <p:spPr>
          <a:xfrm>
            <a:off x="9519553" y="4789836"/>
            <a:ext cx="467591" cy="439440"/>
          </a:xfrm>
          <a:prstGeom prst="actionButtonMovi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id="{5EF31E3E-C847-FE6C-4D43-D1788BA2C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265462"/>
            <a:ext cx="6297018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6416"/>
              </a:lnSpc>
            </a:pPr>
            <a:r>
              <a:rPr lang="en-US" sz="54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感謝您的蒞臨</a:t>
            </a:r>
            <a:endParaRPr lang="en-US" sz="5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91784" y="3364111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讓我們的用心</a:t>
            </a: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91784" y="4120058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成就您孩子的未來</a:t>
            </a: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4C3492-3AE0-0F4A-557B-C4B3E786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1595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36000" contrast="-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60788"/>
            <a:ext cx="91440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導師的叮嚀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674876"/>
            <a:ext cx="8229600" cy="4525963"/>
          </a:xfrm>
        </p:spPr>
        <p:txBody>
          <a:bodyPr/>
          <a:lstStyle/>
          <a:p>
            <a:pPr indent="-468000">
              <a:lnSpc>
                <a:spcPts val="3600"/>
              </a:lnSpc>
              <a:spcBef>
                <a:spcPts val="1200"/>
              </a:spcBef>
              <a:buNone/>
            </a:pP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學測剩餘一百多天，我們一同陪伴孩子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indent="-468000">
              <a:lnSpc>
                <a:spcPts val="3600"/>
              </a:lnSpc>
              <a:spcBef>
                <a:spcPts val="1200"/>
              </a:spcBef>
              <a:buNone/>
            </a:pP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規律作息 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養足體力，應戰考試</a:t>
            </a:r>
            <a:endParaRPr lang="en-US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468000">
              <a:lnSpc>
                <a:spcPts val="3600"/>
              </a:lnSpc>
              <a:spcBef>
                <a:spcPts val="1200"/>
              </a:spcBef>
              <a:buNone/>
            </a:pP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擬訂計畫 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踏實複習，不慌不亂</a:t>
            </a:r>
            <a:endParaRPr lang="en-US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540000">
              <a:lnSpc>
                <a:spcPts val="3600"/>
              </a:lnSpc>
              <a:spcBef>
                <a:spcPts val="1200"/>
              </a:spcBef>
              <a:buNone/>
            </a:pP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收拾玩心 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排除外務，克制遊樂</a:t>
            </a:r>
            <a:endParaRPr lang="en-US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540000">
              <a:lnSpc>
                <a:spcPts val="3600"/>
              </a:lnSpc>
              <a:spcBef>
                <a:spcPts val="1200"/>
              </a:spcBef>
              <a:buNone/>
            </a:pPr>
            <a:endParaRPr lang="en-US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540000">
              <a:lnSpc>
                <a:spcPts val="3600"/>
              </a:lnSpc>
              <a:spcBef>
                <a:spcPts val="1200"/>
              </a:spcBef>
              <a:buNone/>
            </a:pP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若有任何問題，請隨時與導師連繫 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0910-075-754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6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>
              <a:lnSpc>
                <a:spcPts val="4625"/>
              </a:lnSpc>
            </a:pPr>
            <a:r>
              <a:rPr lang="zh-TW" alt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成績、學分、畢業門檻說明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66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"/>
    </mc:Choice>
    <mc:Fallback xmlns="">
      <p:transition spd="slow" advTm="71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99556" y="440668"/>
            <a:ext cx="7992888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Blip>
                <a:blip r:embed="rId2"/>
              </a:buBlip>
            </a:pP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981200" y="405373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成績相關規定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346626" y="2756878"/>
            <a:ext cx="64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學生缺課（事假、曠課），其缺課節數達</a:t>
            </a:r>
            <a:r>
              <a:rPr lang="zh-TW" altLang="en-US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該科目全學期教學總節數三分之一者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，該科目學期學業成績以零分計算。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346626" y="3569322"/>
            <a:ext cx="648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學生除公假外，全學期缺課節數達教學總節數二分之一，或曠課累積達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42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節者，經提學生事務相關會議後，應進行適性輔導及適性教育處置。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346626" y="5456436"/>
            <a:ext cx="64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重補修學生收費，每人每學分為新臺幣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240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元，實習科目每學分另加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60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元。。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346626" y="4635229"/>
            <a:ext cx="64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學生各學年度取得之學分數，未達該學年度修習總學分數二分之一者，得重讀。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0" t="388" r="9050" b="83074"/>
          <a:stretch/>
        </p:blipFill>
        <p:spPr>
          <a:xfrm>
            <a:off x="2386658" y="3658663"/>
            <a:ext cx="851026" cy="74464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0" t="388" r="9050" b="83074"/>
          <a:stretch/>
        </p:blipFill>
        <p:spPr>
          <a:xfrm>
            <a:off x="2377244" y="2707718"/>
            <a:ext cx="851026" cy="7446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0" t="388" r="9050" b="83074"/>
          <a:stretch/>
        </p:blipFill>
        <p:spPr>
          <a:xfrm>
            <a:off x="2377244" y="4584042"/>
            <a:ext cx="851026" cy="74464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0" t="388" r="9050" b="83074"/>
          <a:stretch/>
        </p:blipFill>
        <p:spPr>
          <a:xfrm>
            <a:off x="2386658" y="5438611"/>
            <a:ext cx="851026" cy="744648"/>
          </a:xfrm>
          <a:prstGeom prst="rect">
            <a:avLst/>
          </a:prstGeom>
        </p:spPr>
      </p:pic>
      <p:cxnSp>
        <p:nvCxnSpPr>
          <p:cNvPr id="14" name="直線接點 13"/>
          <p:cNvCxnSpPr/>
          <p:nvPr/>
        </p:nvCxnSpPr>
        <p:spPr>
          <a:xfrm flipV="1">
            <a:off x="3071664" y="1828216"/>
            <a:ext cx="5760640" cy="16608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群組 28"/>
          <p:cNvGrpSpPr/>
          <p:nvPr/>
        </p:nvGrpSpPr>
        <p:grpSpPr>
          <a:xfrm>
            <a:off x="3166846" y="1614595"/>
            <a:ext cx="1344978" cy="772230"/>
            <a:chOff x="2027303" y="1622909"/>
            <a:chExt cx="1344978" cy="772230"/>
          </a:xfrm>
        </p:grpSpPr>
        <p:sp>
          <p:nvSpPr>
            <p:cNvPr id="16" name="橢圓 15"/>
            <p:cNvSpPr/>
            <p:nvPr/>
          </p:nvSpPr>
          <p:spPr>
            <a:xfrm>
              <a:off x="2362926" y="1622909"/>
              <a:ext cx="385700" cy="3857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/>
          </p:nvSpPr>
          <p:spPr>
            <a:xfrm>
              <a:off x="2411760" y="1671743"/>
              <a:ext cx="288032" cy="2880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027303" y="2025807"/>
              <a:ext cx="1344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C0504D">
                      <a:lumMod val="7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學期成績</a:t>
              </a: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4775588" y="1614596"/>
            <a:ext cx="672489" cy="775255"/>
            <a:chOff x="4007523" y="1635366"/>
            <a:chExt cx="672489" cy="775255"/>
          </a:xfrm>
        </p:grpSpPr>
        <p:sp>
          <p:nvSpPr>
            <p:cNvPr id="17" name="橢圓 16"/>
            <p:cNvSpPr/>
            <p:nvPr/>
          </p:nvSpPr>
          <p:spPr>
            <a:xfrm>
              <a:off x="4126254" y="1635366"/>
              <a:ext cx="385700" cy="3857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橢圓 17"/>
            <p:cNvSpPr/>
            <p:nvPr/>
          </p:nvSpPr>
          <p:spPr>
            <a:xfrm>
              <a:off x="4175088" y="1684200"/>
              <a:ext cx="288032" cy="2880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007523" y="2041289"/>
              <a:ext cx="672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C0504D">
                      <a:lumMod val="7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補考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589110" y="1614595"/>
            <a:ext cx="883154" cy="779824"/>
            <a:chOff x="6065110" y="1622909"/>
            <a:chExt cx="883154" cy="779824"/>
          </a:xfrm>
        </p:grpSpPr>
        <p:sp>
          <p:nvSpPr>
            <p:cNvPr id="19" name="橢圓 18"/>
            <p:cNvSpPr/>
            <p:nvPr/>
          </p:nvSpPr>
          <p:spPr>
            <a:xfrm>
              <a:off x="6313837" y="1622909"/>
              <a:ext cx="385700" cy="3857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6362671" y="1671743"/>
              <a:ext cx="288032" cy="2880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6065110" y="2033401"/>
              <a:ext cx="883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C0504D">
                      <a:lumMod val="7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重補修</a:t>
              </a: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6007072" y="1614595"/>
            <a:ext cx="1162777" cy="779824"/>
            <a:chOff x="4644008" y="1622909"/>
            <a:chExt cx="1162777" cy="779824"/>
          </a:xfrm>
        </p:grpSpPr>
        <p:sp>
          <p:nvSpPr>
            <p:cNvPr id="25" name="橢圓 24"/>
            <p:cNvSpPr/>
            <p:nvPr/>
          </p:nvSpPr>
          <p:spPr>
            <a:xfrm>
              <a:off x="5032704" y="1622909"/>
              <a:ext cx="385700" cy="3857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5081538" y="1671743"/>
              <a:ext cx="288032" cy="2880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4644008" y="2033401"/>
              <a:ext cx="1162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C0504D">
                      <a:lumMod val="7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二一結算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8139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21408" y="440668"/>
            <a:ext cx="7971036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Blip>
                <a:blip r:embed="rId2"/>
              </a:buBlip>
            </a:pP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981200" y="405373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畢業條件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096000" y="1700808"/>
            <a:ext cx="0" cy="4536504"/>
          </a:xfrm>
          <a:prstGeom prst="line">
            <a:avLst/>
          </a:prstGeom>
          <a:ln w="57150" cap="rnd">
            <a:solidFill>
              <a:srgbClr val="4A7EBB">
                <a:alpha val="32157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3" t="33760" b="35825"/>
          <a:stretch/>
        </p:blipFill>
        <p:spPr>
          <a:xfrm>
            <a:off x="2373288" y="1256271"/>
            <a:ext cx="1296144" cy="123492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503712" y="167947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F79646">
                    <a:lumMod val="50000"/>
                  </a:srgbClr>
                </a:solidFill>
                <a:latin typeface="Adobe 繁黑體 Std B" pitchFamily="34" charset="-120"/>
                <a:ea typeface="Adobe 繁黑體 Std B" pitchFamily="34" charset="-120"/>
              </a:rPr>
              <a:t>普通科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6672104" y="3429000"/>
            <a:ext cx="360000" cy="360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71664" y="253036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學生畢業最低學分數</a:t>
            </a:r>
            <a:endParaRPr lang="en-US" altLang="zh-TW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dist"/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lang="en-US" altLang="zh-TW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150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學分成績及格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071664" y="3359031"/>
            <a:ext cx="237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部定及校訂必修</a:t>
            </a:r>
            <a:r>
              <a:rPr lang="en-US" altLang="zh-TW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102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學分以上成績及格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3071664" y="4187695"/>
            <a:ext cx="237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選修</a:t>
            </a:r>
            <a:r>
              <a:rPr lang="en-US" altLang="zh-TW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40</a:t>
            </a:r>
            <a:r>
              <a:rPr lang="zh-TW" altLang="en-US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學分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以上</a:t>
            </a:r>
            <a:endParaRPr lang="en-US" altLang="zh-TW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成績及格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071664" y="5016360"/>
            <a:ext cx="237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獎懲紀錄相抵後，</a:t>
            </a:r>
            <a:endParaRPr lang="en-US" altLang="zh-TW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未滿三大過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176120" y="2491200"/>
            <a:ext cx="27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學生畢業最低學分數為</a:t>
            </a:r>
            <a:r>
              <a:rPr lang="en-US" altLang="zh-TW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160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學分成績及格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7176120" y="3319864"/>
            <a:ext cx="27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部定必修至少</a:t>
            </a:r>
            <a:r>
              <a:rPr lang="en-US" altLang="zh-TW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85%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學分成績及格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7176120" y="4148527"/>
            <a:ext cx="27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專業及實習科目至少</a:t>
            </a:r>
            <a:r>
              <a:rPr lang="en-US" altLang="zh-TW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60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學分成績及格，其中實習至少需</a:t>
            </a:r>
            <a:r>
              <a:rPr lang="en-US" altLang="zh-TW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45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學分及格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176120" y="5159525"/>
            <a:ext cx="237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獎懲紀錄相抵後，</a:t>
            </a:r>
            <a:endParaRPr lang="en-US" altLang="zh-TW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未滿三大過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6672104" y="2636912"/>
            <a:ext cx="360000" cy="360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6672104" y="4293096"/>
            <a:ext cx="360000" cy="360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6672104" y="5296016"/>
            <a:ext cx="360000" cy="360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2495640" y="3463028"/>
            <a:ext cx="360000" cy="360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2495640" y="2673531"/>
            <a:ext cx="360000" cy="360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2495640" y="4291692"/>
            <a:ext cx="360000" cy="360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495640" y="5159524"/>
            <a:ext cx="360000" cy="360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3" t="33760" b="35825"/>
          <a:stretch/>
        </p:blipFill>
        <p:spPr>
          <a:xfrm>
            <a:off x="6513616" y="1219699"/>
            <a:ext cx="1296144" cy="1234928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7644040" y="164290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F79646">
                    <a:lumMod val="50000"/>
                  </a:srgbClr>
                </a:solidFill>
                <a:latin typeface="Adobe 繁黑體 Std B" pitchFamily="34" charset="-120"/>
                <a:ea typeface="Adobe 繁黑體 Std B" pitchFamily="34" charset="-120"/>
              </a:rPr>
              <a:t>職業科</a:t>
            </a:r>
          </a:p>
        </p:txBody>
      </p:sp>
    </p:spTree>
    <p:extLst>
      <p:ext uri="{BB962C8B-B14F-4D97-AF65-F5344CB8AC3E}">
        <p14:creationId xmlns:p14="http://schemas.microsoft.com/office/powerpoint/2010/main" val="3643068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3371</TotalTime>
  <Words>1545</Words>
  <Application>Microsoft Office PowerPoint</Application>
  <PresentationFormat>寬螢幕</PresentationFormat>
  <Paragraphs>418</Paragraphs>
  <Slides>51</Slides>
  <Notes>26</Notes>
  <HiddenSlides>0</HiddenSlides>
  <MMClips>2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6" baseType="lpstr">
      <vt:lpstr>Adobe 繁黑體 Std B</vt:lpstr>
      <vt:lpstr>Instrument Sans Medium</vt:lpstr>
      <vt:lpstr>Instrument Sans Semi Bold</vt:lpstr>
      <vt:lpstr>宋体</vt:lpstr>
      <vt:lpstr>華康仿宋體W6</vt:lpstr>
      <vt:lpstr>微軟正黑體</vt:lpstr>
      <vt:lpstr>微軟正黑體</vt:lpstr>
      <vt:lpstr>標楷體</vt:lpstr>
      <vt:lpstr>Aptos</vt:lpstr>
      <vt:lpstr>Aptos Display</vt:lpstr>
      <vt:lpstr>Arial</vt:lpstr>
      <vt:lpstr>Calibri</vt:lpstr>
      <vt:lpstr>Times New Roman</vt:lpstr>
      <vt:lpstr>Wingdings</vt:lpstr>
      <vt:lpstr>Office 佈景主題</vt:lpstr>
      <vt:lpstr>114學年度  第一學期  普三班級座談會</vt:lpstr>
      <vt:lpstr>PowerPoint 簡報</vt:lpstr>
      <vt:lpstr>PowerPoint 簡報</vt:lpstr>
      <vt:lpstr>PowerPoint 簡報</vt:lpstr>
      <vt:lpstr>導師的叮嚀</vt:lpstr>
      <vt:lpstr>導師的叮嚀</vt:lpstr>
      <vt:lpstr>       成績、學分、畢業門檻說明</vt:lpstr>
      <vt:lpstr>成績相關規定</vt:lpstr>
      <vt:lpstr>畢業條件</vt:lpstr>
      <vt:lpstr>校務查詢系統</vt:lpstr>
      <vt:lpstr>PowerPoint 簡報</vt:lpstr>
      <vt:lpstr>PowerPoint 簡報</vt:lpstr>
      <vt:lpstr>PowerPoint 簡報</vt:lpstr>
      <vt:lpstr>PowerPoint 簡報</vt:lpstr>
      <vt:lpstr>特殊選才</vt:lpstr>
      <vt:lpstr>PowerPoint 簡報</vt:lpstr>
      <vt:lpstr>繁星檢定項目</vt:lpstr>
      <vt:lpstr>繁星推薦-學類</vt:lpstr>
      <vt:lpstr>繁星計畫--推薦條件 </vt:lpstr>
      <vt:lpstr>PowerPoint 簡報</vt:lpstr>
      <vt:lpstr>PowerPoint 簡報</vt:lpstr>
      <vt:lpstr>PowerPoint 簡報</vt:lpstr>
      <vt:lpstr>PowerPoint 簡報</vt:lpstr>
      <vt:lpstr>數A  /   數B     採計科系</vt:lpstr>
      <vt:lpstr>PowerPoint 簡報</vt:lpstr>
      <vt:lpstr>修課紀錄、多元表現、自傳、讀書計畫、其他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114學年度  第一學期  普三班級座談會</dc:title>
  <dc:creator>幸曄 謝</dc:creator>
  <cp:lastModifiedBy>yaning shih</cp:lastModifiedBy>
  <cp:revision>67</cp:revision>
  <dcterms:created xsi:type="dcterms:W3CDTF">2025-08-06T03:29:05Z</dcterms:created>
  <dcterms:modified xsi:type="dcterms:W3CDTF">2026-02-21T08:17:13Z</dcterms:modified>
</cp:coreProperties>
</file>